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jpg" ContentType="image/jp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9144000" cy="5143500"/>
  <p:notesSz cx="9144000" cy="51435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11699" y="411800"/>
            <a:ext cx="8740140" cy="4297045"/>
          </a:xfrm>
          <a:custGeom>
            <a:avLst/>
            <a:gdLst/>
            <a:ahLst/>
            <a:cxnLst/>
            <a:rect l="l" t="t" r="r" b="b"/>
            <a:pathLst>
              <a:path w="8740140" h="4297045">
                <a:moveTo>
                  <a:pt x="8739899" y="4296599"/>
                </a:moveTo>
                <a:lnTo>
                  <a:pt x="0" y="4296599"/>
                </a:lnTo>
                <a:lnTo>
                  <a:pt x="0" y="0"/>
                </a:lnTo>
                <a:lnTo>
                  <a:pt x="8739899" y="0"/>
                </a:lnTo>
                <a:lnTo>
                  <a:pt x="8739899" y="4296599"/>
                </a:lnTo>
                <a:close/>
              </a:path>
            </a:pathLst>
          </a:custGeom>
          <a:solidFill>
            <a:srgbClr val="9FC5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54469" y="67309"/>
            <a:ext cx="4084954" cy="196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3005"/>
            <a:ext cx="822960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56024" y="2953074"/>
            <a:ext cx="8521065" cy="1800860"/>
          </a:xfrm>
          <a:custGeom>
            <a:avLst/>
            <a:gdLst/>
            <a:ahLst/>
            <a:cxnLst/>
            <a:rect l="l" t="t" r="r" b="b"/>
            <a:pathLst>
              <a:path w="8521065" h="1800860">
                <a:moveTo>
                  <a:pt x="8520599" y="1800299"/>
                </a:moveTo>
                <a:lnTo>
                  <a:pt x="0" y="1800299"/>
                </a:lnTo>
                <a:lnTo>
                  <a:pt x="0" y="0"/>
                </a:lnTo>
                <a:lnTo>
                  <a:pt x="8520599" y="0"/>
                </a:lnTo>
                <a:lnTo>
                  <a:pt x="8520599" y="1800299"/>
                </a:lnTo>
                <a:close/>
              </a:path>
            </a:pathLst>
          </a:custGeom>
          <a:solidFill>
            <a:srgbClr val="9FC5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1505533" y="2962163"/>
            <a:ext cx="6221095" cy="170180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ctr">
              <a:lnSpc>
                <a:spcPts val="2395"/>
              </a:lnSpc>
              <a:spcBef>
                <a:spcPts val="120"/>
              </a:spcBef>
            </a:pPr>
            <a:r>
              <a:rPr dirty="0" sz="2150" b="1">
                <a:latin typeface="Arial"/>
                <a:cs typeface="Arial"/>
              </a:rPr>
              <a:t>Melinda</a:t>
            </a:r>
            <a:r>
              <a:rPr dirty="0" sz="2150" spc="-30" b="1">
                <a:latin typeface="Arial"/>
                <a:cs typeface="Arial"/>
              </a:rPr>
              <a:t> </a:t>
            </a:r>
            <a:r>
              <a:rPr dirty="0" sz="2150" b="1">
                <a:latin typeface="Arial"/>
                <a:cs typeface="Arial"/>
              </a:rPr>
              <a:t>Carson,</a:t>
            </a:r>
            <a:r>
              <a:rPr dirty="0" sz="2150" spc="-30" b="1">
                <a:latin typeface="Arial"/>
                <a:cs typeface="Arial"/>
              </a:rPr>
              <a:t> </a:t>
            </a:r>
            <a:r>
              <a:rPr dirty="0" sz="2150" spc="-20" b="1">
                <a:latin typeface="Arial"/>
                <a:cs typeface="Arial"/>
              </a:rPr>
              <a:t>LCSW</a:t>
            </a:r>
            <a:endParaRPr sz="2150">
              <a:latin typeface="Arial"/>
              <a:cs typeface="Arial"/>
            </a:endParaRPr>
          </a:p>
          <a:p>
            <a:pPr algn="ctr">
              <a:lnSpc>
                <a:spcPts val="1735"/>
              </a:lnSpc>
            </a:pPr>
            <a:r>
              <a:rPr dirty="0" sz="1600" b="1">
                <a:latin typeface="Arial"/>
                <a:cs typeface="Arial"/>
              </a:rPr>
              <a:t>School</a:t>
            </a:r>
            <a:r>
              <a:rPr dirty="0" sz="1600" spc="1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Social</a:t>
            </a:r>
            <a:r>
              <a:rPr dirty="0" sz="1600" spc="1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Workers</a:t>
            </a:r>
            <a:r>
              <a:rPr dirty="0" sz="1600" spc="-4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Association</a:t>
            </a:r>
            <a:r>
              <a:rPr dirty="0" sz="1600" spc="1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of</a:t>
            </a:r>
            <a:r>
              <a:rPr dirty="0" sz="1600" spc="1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Georgia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0"/>
              </a:spcBef>
            </a:pPr>
            <a:endParaRPr sz="1600">
              <a:latin typeface="Arial"/>
              <a:cs typeface="Arial"/>
            </a:endParaRPr>
          </a:p>
          <a:p>
            <a:pPr algn="ctr" marL="12700" marR="5080">
              <a:lnSpc>
                <a:spcPts val="1870"/>
              </a:lnSpc>
              <a:spcBef>
                <a:spcPts val="5"/>
              </a:spcBef>
            </a:pPr>
            <a:r>
              <a:rPr dirty="0" sz="1950" b="1">
                <a:latin typeface="Arial"/>
                <a:cs typeface="Arial"/>
              </a:rPr>
              <a:t>Community</a:t>
            </a:r>
            <a:r>
              <a:rPr dirty="0" sz="1950" spc="-55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Relations</a:t>
            </a:r>
            <a:r>
              <a:rPr dirty="0" sz="1950" spc="-45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&amp;</a:t>
            </a:r>
            <a:r>
              <a:rPr dirty="0" sz="1950" spc="-45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Legislative</a:t>
            </a:r>
            <a:r>
              <a:rPr dirty="0" sz="1950" spc="-45" b="1">
                <a:latin typeface="Arial"/>
                <a:cs typeface="Arial"/>
              </a:rPr>
              <a:t> </a:t>
            </a:r>
            <a:r>
              <a:rPr dirty="0" sz="1950" spc="-10" b="1">
                <a:latin typeface="Arial"/>
                <a:cs typeface="Arial"/>
              </a:rPr>
              <a:t>Committee</a:t>
            </a:r>
            <a:r>
              <a:rPr dirty="0" sz="1950" spc="-40" b="1">
                <a:latin typeface="Arial"/>
                <a:cs typeface="Arial"/>
              </a:rPr>
              <a:t> </a:t>
            </a:r>
            <a:r>
              <a:rPr dirty="0" sz="1950" spc="-10" b="1">
                <a:latin typeface="Arial"/>
                <a:cs typeface="Arial"/>
              </a:rPr>
              <a:t>Chair </a:t>
            </a:r>
            <a:r>
              <a:rPr dirty="0" sz="1950" b="1">
                <a:latin typeface="Arial"/>
                <a:cs typeface="Arial"/>
              </a:rPr>
              <a:t>District</a:t>
            </a:r>
            <a:r>
              <a:rPr dirty="0" sz="1950" spc="-55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4</a:t>
            </a:r>
            <a:r>
              <a:rPr dirty="0" sz="1950" spc="-40" b="1">
                <a:latin typeface="Arial"/>
                <a:cs typeface="Arial"/>
              </a:rPr>
              <a:t> </a:t>
            </a:r>
            <a:r>
              <a:rPr dirty="0" sz="1950" spc="-10" b="1">
                <a:latin typeface="Arial"/>
                <a:cs typeface="Arial"/>
              </a:rPr>
              <a:t>Secretary</a:t>
            </a:r>
            <a:endParaRPr sz="1950">
              <a:latin typeface="Arial"/>
              <a:cs typeface="Arial"/>
            </a:endParaRPr>
          </a:p>
          <a:p>
            <a:pPr algn="ctr">
              <a:lnSpc>
                <a:spcPts val="1465"/>
              </a:lnSpc>
            </a:pPr>
            <a:r>
              <a:rPr dirty="0" sz="1500" b="1">
                <a:latin typeface="Arial"/>
                <a:cs typeface="Arial"/>
              </a:rPr>
              <a:t>October</a:t>
            </a:r>
            <a:r>
              <a:rPr dirty="0" sz="1500" spc="-20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10,</a:t>
            </a:r>
            <a:r>
              <a:rPr dirty="0" sz="1500" spc="-20" b="1">
                <a:latin typeface="Arial"/>
                <a:cs typeface="Arial"/>
              </a:rPr>
              <a:t> 2024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95499" y="78975"/>
            <a:ext cx="5390301" cy="2799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32724" y="0"/>
            <a:ext cx="4000500" cy="2496185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wrap="square" lIns="0" tIns="762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dirty="0" u="heavy" sz="18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Our</a:t>
            </a:r>
            <a:r>
              <a:rPr dirty="0" u="heavy" sz="1800" spc="-4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8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Vision</a:t>
            </a:r>
            <a:endParaRPr sz="1800">
              <a:latin typeface="Arial"/>
              <a:cs typeface="Arial"/>
            </a:endParaRPr>
          </a:p>
          <a:p>
            <a:pPr marL="85725" marR="102870">
              <a:lnSpc>
                <a:spcPct val="114999"/>
              </a:lnSpc>
              <a:spcBef>
                <a:spcPts val="1290"/>
              </a:spcBef>
            </a:pPr>
            <a:r>
              <a:rPr dirty="0" sz="1400">
                <a:latin typeface="Arial"/>
                <a:cs typeface="Arial"/>
              </a:rPr>
              <a:t>We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envision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schools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where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all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children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and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their </a:t>
            </a:r>
            <a:r>
              <a:rPr dirty="0" sz="1400">
                <a:latin typeface="Arial"/>
                <a:cs typeface="Arial"/>
              </a:rPr>
              <a:t>families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have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access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to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the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resources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needed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to </a:t>
            </a:r>
            <a:r>
              <a:rPr dirty="0" sz="1400">
                <a:latin typeface="Arial"/>
                <a:cs typeface="Arial"/>
              </a:rPr>
              <a:t>remove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barriers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and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thrive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and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where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School </a:t>
            </a:r>
            <a:r>
              <a:rPr dirty="0" sz="1400">
                <a:latin typeface="Arial"/>
                <a:cs typeface="Arial"/>
              </a:rPr>
              <a:t>Social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Workers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are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valued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and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integral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parts </a:t>
            </a:r>
            <a:r>
              <a:rPr dirty="0" sz="1400">
                <a:latin typeface="Arial"/>
                <a:cs typeface="Arial"/>
              </a:rPr>
              <a:t>within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the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educational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systems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Georgia.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572000" y="0"/>
            <a:ext cx="4293870" cy="2496185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wrap="square" lIns="0" tIns="762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dirty="0" u="heavy" sz="18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Our</a:t>
            </a:r>
            <a:r>
              <a:rPr dirty="0" u="heavy" sz="1800" spc="-4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8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Mission</a:t>
            </a:r>
            <a:endParaRPr sz="1800">
              <a:latin typeface="Arial"/>
              <a:cs typeface="Arial"/>
            </a:endParaRPr>
          </a:p>
          <a:p>
            <a:pPr marL="85725" marR="87630">
              <a:lnSpc>
                <a:spcPct val="114999"/>
              </a:lnSpc>
              <a:spcBef>
                <a:spcPts val="1290"/>
              </a:spcBef>
            </a:pPr>
            <a:r>
              <a:rPr dirty="0" sz="1400">
                <a:latin typeface="Arial"/>
                <a:cs typeface="Arial"/>
              </a:rPr>
              <a:t>Through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forums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of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professional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development, </a:t>
            </a:r>
            <a:r>
              <a:rPr dirty="0" sz="1400">
                <a:latin typeface="Arial"/>
                <a:cs typeface="Arial"/>
              </a:rPr>
              <a:t>continuous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networking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opportunities,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and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advocacy, </a:t>
            </a:r>
            <a:r>
              <a:rPr dirty="0" sz="1400">
                <a:latin typeface="Arial"/>
                <a:cs typeface="Arial"/>
              </a:rPr>
              <a:t>the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School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Social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Workers</a:t>
            </a:r>
            <a:r>
              <a:rPr dirty="0" sz="1400" spc="-8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Association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of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Georgia </a:t>
            </a:r>
            <a:r>
              <a:rPr dirty="0" sz="1400">
                <a:latin typeface="Arial"/>
                <a:cs typeface="Arial"/>
              </a:rPr>
              <a:t>supports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the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work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of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School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Social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Workers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across </a:t>
            </a:r>
            <a:r>
              <a:rPr dirty="0" sz="1400">
                <a:latin typeface="Arial"/>
                <a:cs typeface="Arial"/>
              </a:rPr>
              <a:t>the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state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as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they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employ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myriad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of</a:t>
            </a:r>
            <a:r>
              <a:rPr dirty="0" sz="1400" spc="-10">
                <a:latin typeface="Arial"/>
                <a:cs typeface="Arial"/>
              </a:rPr>
              <a:t> interventions </a:t>
            </a:r>
            <a:r>
              <a:rPr dirty="0" sz="1400">
                <a:latin typeface="Arial"/>
                <a:cs typeface="Arial"/>
              </a:rPr>
              <a:t>and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practices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that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maximize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students'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academic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and </a:t>
            </a:r>
            <a:r>
              <a:rPr dirty="0" sz="1400">
                <a:latin typeface="Arial"/>
                <a:cs typeface="Arial"/>
              </a:rPr>
              <a:t>emotional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functioning.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72897" y="2777053"/>
            <a:ext cx="8154034" cy="207962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algn="ctr" marL="38735" marR="38735">
              <a:lnSpc>
                <a:spcPts val="2570"/>
              </a:lnSpc>
              <a:spcBef>
                <a:spcPts val="185"/>
              </a:spcBef>
            </a:pPr>
            <a:r>
              <a:rPr dirty="0" u="heavy" sz="2150" b="1">
                <a:solidFill>
                  <a:srgbClr val="3D85C6"/>
                </a:solidFill>
                <a:uFill>
                  <a:solidFill>
                    <a:srgbClr val="3D85C6"/>
                  </a:solidFill>
                </a:uFill>
                <a:latin typeface="Arial"/>
                <a:cs typeface="Arial"/>
              </a:rPr>
              <a:t>The</a:t>
            </a:r>
            <a:r>
              <a:rPr dirty="0" u="heavy" sz="2150" spc="-70" b="1">
                <a:solidFill>
                  <a:srgbClr val="3D85C6"/>
                </a:solidFill>
                <a:uFill>
                  <a:solidFill>
                    <a:srgbClr val="3D85C6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150" b="1">
                <a:solidFill>
                  <a:srgbClr val="3D85C6"/>
                </a:solidFill>
                <a:uFill>
                  <a:solidFill>
                    <a:srgbClr val="3D85C6"/>
                  </a:solidFill>
                </a:uFill>
                <a:latin typeface="Arial"/>
                <a:cs typeface="Arial"/>
              </a:rPr>
              <a:t>Role</a:t>
            </a:r>
            <a:r>
              <a:rPr dirty="0" u="heavy" sz="2150" spc="-70" b="1">
                <a:solidFill>
                  <a:srgbClr val="3D85C6"/>
                </a:solidFill>
                <a:uFill>
                  <a:solidFill>
                    <a:srgbClr val="3D85C6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150" b="1">
                <a:solidFill>
                  <a:srgbClr val="3D85C6"/>
                </a:solidFill>
                <a:uFill>
                  <a:solidFill>
                    <a:srgbClr val="3D85C6"/>
                  </a:solidFill>
                </a:uFill>
                <a:latin typeface="Arial"/>
                <a:cs typeface="Arial"/>
              </a:rPr>
              <a:t>of</a:t>
            </a:r>
            <a:r>
              <a:rPr dirty="0" u="heavy" sz="2150" spc="-65" b="1">
                <a:solidFill>
                  <a:srgbClr val="3D85C6"/>
                </a:solidFill>
                <a:uFill>
                  <a:solidFill>
                    <a:srgbClr val="3D85C6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150" b="1">
                <a:solidFill>
                  <a:srgbClr val="3D85C6"/>
                </a:solidFill>
                <a:uFill>
                  <a:solidFill>
                    <a:srgbClr val="3D85C6"/>
                  </a:solidFill>
                </a:uFill>
                <a:latin typeface="Arial"/>
                <a:cs typeface="Arial"/>
              </a:rPr>
              <a:t>School</a:t>
            </a:r>
            <a:r>
              <a:rPr dirty="0" u="heavy" sz="2150" spc="-70" b="1">
                <a:solidFill>
                  <a:srgbClr val="3D85C6"/>
                </a:solidFill>
                <a:uFill>
                  <a:solidFill>
                    <a:srgbClr val="3D85C6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150" b="1">
                <a:solidFill>
                  <a:srgbClr val="3D85C6"/>
                </a:solidFill>
                <a:uFill>
                  <a:solidFill>
                    <a:srgbClr val="3D85C6"/>
                  </a:solidFill>
                </a:uFill>
                <a:latin typeface="Arial"/>
                <a:cs typeface="Arial"/>
              </a:rPr>
              <a:t>Social</a:t>
            </a:r>
            <a:r>
              <a:rPr dirty="0" u="heavy" sz="2150" spc="-75" b="1">
                <a:solidFill>
                  <a:srgbClr val="3D85C6"/>
                </a:solidFill>
                <a:uFill>
                  <a:solidFill>
                    <a:srgbClr val="3D85C6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150" spc="-10" b="1">
                <a:solidFill>
                  <a:srgbClr val="3D85C6"/>
                </a:solidFill>
                <a:uFill>
                  <a:solidFill>
                    <a:srgbClr val="3D85C6"/>
                  </a:solidFill>
                </a:uFill>
                <a:latin typeface="Arial"/>
                <a:cs typeface="Arial"/>
              </a:rPr>
              <a:t>Workers</a:t>
            </a:r>
            <a:r>
              <a:rPr dirty="0" u="heavy" sz="2150" spc="-65" b="1">
                <a:solidFill>
                  <a:srgbClr val="3D85C6"/>
                </a:solidFill>
                <a:uFill>
                  <a:solidFill>
                    <a:srgbClr val="3D85C6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150" b="1">
                <a:solidFill>
                  <a:srgbClr val="3D85C6"/>
                </a:solidFill>
                <a:uFill>
                  <a:solidFill>
                    <a:srgbClr val="3D85C6"/>
                  </a:solidFill>
                </a:uFill>
                <a:latin typeface="Arial"/>
                <a:cs typeface="Arial"/>
              </a:rPr>
              <a:t>on</a:t>
            </a:r>
            <a:r>
              <a:rPr dirty="0" u="heavy" sz="2150" spc="-75" b="1">
                <a:solidFill>
                  <a:srgbClr val="3D85C6"/>
                </a:solidFill>
                <a:uFill>
                  <a:solidFill>
                    <a:srgbClr val="3D85C6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150" b="1">
                <a:solidFill>
                  <a:srgbClr val="3D85C6"/>
                </a:solidFill>
                <a:uFill>
                  <a:solidFill>
                    <a:srgbClr val="3D85C6"/>
                  </a:solidFill>
                </a:uFill>
                <a:latin typeface="Arial"/>
                <a:cs typeface="Arial"/>
              </a:rPr>
              <a:t>the</a:t>
            </a:r>
            <a:r>
              <a:rPr dirty="0" u="heavy" sz="2150" spc="-65" b="1">
                <a:solidFill>
                  <a:srgbClr val="3D85C6"/>
                </a:solidFill>
                <a:uFill>
                  <a:solidFill>
                    <a:srgbClr val="3D85C6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150" b="1">
                <a:solidFill>
                  <a:srgbClr val="3D85C6"/>
                </a:solidFill>
                <a:uFill>
                  <a:solidFill>
                    <a:srgbClr val="3D85C6"/>
                  </a:solidFill>
                </a:uFill>
                <a:latin typeface="Arial"/>
                <a:cs typeface="Arial"/>
              </a:rPr>
              <a:t>Senate</a:t>
            </a:r>
            <a:r>
              <a:rPr dirty="0" u="heavy" sz="2150" spc="-70" b="1">
                <a:solidFill>
                  <a:srgbClr val="3D85C6"/>
                </a:solidFill>
                <a:uFill>
                  <a:solidFill>
                    <a:srgbClr val="3D85C6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150" b="1">
                <a:solidFill>
                  <a:srgbClr val="3D85C6"/>
                </a:solidFill>
                <a:uFill>
                  <a:solidFill>
                    <a:srgbClr val="3D85C6"/>
                  </a:solidFill>
                </a:uFill>
                <a:latin typeface="Arial"/>
                <a:cs typeface="Arial"/>
              </a:rPr>
              <a:t>Safe</a:t>
            </a:r>
            <a:r>
              <a:rPr dirty="0" u="heavy" sz="2150" spc="-65" b="1">
                <a:solidFill>
                  <a:srgbClr val="3D85C6"/>
                </a:solidFill>
                <a:uFill>
                  <a:solidFill>
                    <a:srgbClr val="3D85C6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150" spc="-10" b="1">
                <a:solidFill>
                  <a:srgbClr val="3D85C6"/>
                </a:solidFill>
                <a:uFill>
                  <a:solidFill>
                    <a:srgbClr val="3D85C6"/>
                  </a:solidFill>
                </a:uFill>
                <a:latin typeface="Arial"/>
                <a:cs typeface="Arial"/>
              </a:rPr>
              <a:t>Firearm</a:t>
            </a:r>
            <a:r>
              <a:rPr dirty="0" u="none" sz="2150" spc="-10" b="1">
                <a:solidFill>
                  <a:srgbClr val="3D85C6"/>
                </a:solidFill>
                <a:latin typeface="Arial"/>
                <a:cs typeface="Arial"/>
              </a:rPr>
              <a:t> </a:t>
            </a:r>
            <a:r>
              <a:rPr dirty="0" u="heavy" sz="2150" b="1">
                <a:solidFill>
                  <a:srgbClr val="3D85C6"/>
                </a:solidFill>
                <a:uFill>
                  <a:solidFill>
                    <a:srgbClr val="3D85C6"/>
                  </a:solidFill>
                </a:uFill>
                <a:latin typeface="Arial"/>
                <a:cs typeface="Arial"/>
              </a:rPr>
              <a:t>Storage</a:t>
            </a:r>
            <a:r>
              <a:rPr dirty="0" u="heavy" sz="2150" spc="-100" b="1">
                <a:solidFill>
                  <a:srgbClr val="3D85C6"/>
                </a:solidFill>
                <a:uFill>
                  <a:solidFill>
                    <a:srgbClr val="3D85C6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150" b="1">
                <a:solidFill>
                  <a:srgbClr val="3D85C6"/>
                </a:solidFill>
                <a:uFill>
                  <a:solidFill>
                    <a:srgbClr val="3D85C6"/>
                  </a:solidFill>
                </a:uFill>
                <a:latin typeface="Arial"/>
                <a:cs typeface="Arial"/>
              </a:rPr>
              <a:t>Study</a:t>
            </a:r>
            <a:r>
              <a:rPr dirty="0" u="heavy" sz="2150" spc="-100" b="1">
                <a:solidFill>
                  <a:srgbClr val="3D85C6"/>
                </a:solidFill>
                <a:uFill>
                  <a:solidFill>
                    <a:srgbClr val="3D85C6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150" spc="-10" b="1">
                <a:solidFill>
                  <a:srgbClr val="3D85C6"/>
                </a:solidFill>
                <a:uFill>
                  <a:solidFill>
                    <a:srgbClr val="3D85C6"/>
                  </a:solidFill>
                </a:uFill>
                <a:latin typeface="Arial"/>
                <a:cs typeface="Arial"/>
              </a:rPr>
              <a:t>Committee</a:t>
            </a:r>
            <a:endParaRPr sz="2150">
              <a:latin typeface="Arial"/>
              <a:cs typeface="Arial"/>
            </a:endParaRPr>
          </a:p>
          <a:p>
            <a:pPr algn="ctr" marL="12700" marR="5080" indent="-2540">
              <a:lnSpc>
                <a:spcPct val="115799"/>
              </a:lnSpc>
              <a:spcBef>
                <a:spcPts val="869"/>
              </a:spcBef>
            </a:pPr>
            <a:r>
              <a:rPr dirty="0" sz="1450">
                <a:latin typeface="Arial"/>
                <a:cs typeface="Arial"/>
              </a:rPr>
              <a:t>School</a:t>
            </a:r>
            <a:r>
              <a:rPr dirty="0" sz="1450" spc="-3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Social</a:t>
            </a:r>
            <a:r>
              <a:rPr dirty="0" sz="1450" spc="-2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Workers</a:t>
            </a:r>
            <a:r>
              <a:rPr dirty="0" sz="1450" spc="-3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bring</a:t>
            </a:r>
            <a:r>
              <a:rPr dirty="0" sz="1450" spc="-2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expertise</a:t>
            </a:r>
            <a:r>
              <a:rPr dirty="0" sz="1450" spc="-3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in</a:t>
            </a:r>
            <a:r>
              <a:rPr dirty="0" sz="1450" spc="-2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student</a:t>
            </a:r>
            <a:r>
              <a:rPr dirty="0" sz="1450" spc="-3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mental</a:t>
            </a:r>
            <a:r>
              <a:rPr dirty="0" sz="1450" spc="-2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health</a:t>
            </a:r>
            <a:r>
              <a:rPr dirty="0" sz="1450" spc="-3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and</a:t>
            </a:r>
            <a:r>
              <a:rPr dirty="0" sz="1450" spc="-2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community</a:t>
            </a:r>
            <a:r>
              <a:rPr dirty="0" sz="1450" spc="-2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dynamics.</a:t>
            </a:r>
            <a:r>
              <a:rPr dirty="0" sz="1450" spc="-3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We</a:t>
            </a:r>
            <a:r>
              <a:rPr dirty="0" sz="1450" spc="-25">
                <a:latin typeface="Arial"/>
                <a:cs typeface="Arial"/>
              </a:rPr>
              <a:t> </a:t>
            </a:r>
            <a:r>
              <a:rPr dirty="0" sz="1450" spc="-20">
                <a:latin typeface="Arial"/>
                <a:cs typeface="Arial"/>
              </a:rPr>
              <a:t>help </a:t>
            </a:r>
            <a:r>
              <a:rPr dirty="0" sz="1450">
                <a:latin typeface="Arial"/>
                <a:cs typeface="Arial"/>
              </a:rPr>
              <a:t>identify</a:t>
            </a:r>
            <a:r>
              <a:rPr dirty="0" sz="1450" spc="-2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challenges</a:t>
            </a:r>
            <a:r>
              <a:rPr dirty="0" sz="1450" spc="-2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related</a:t>
            </a:r>
            <a:r>
              <a:rPr dirty="0" sz="1450" spc="-2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to</a:t>
            </a:r>
            <a:r>
              <a:rPr dirty="0" sz="1450" spc="-2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safe</a:t>
            </a:r>
            <a:r>
              <a:rPr dirty="0" sz="1450" spc="-2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firearm</a:t>
            </a:r>
            <a:r>
              <a:rPr dirty="0" sz="1450" spc="-2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storage,</a:t>
            </a:r>
            <a:r>
              <a:rPr dirty="0" sz="1450" spc="-2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advocate</a:t>
            </a:r>
            <a:r>
              <a:rPr dirty="0" sz="1450" spc="-2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for</a:t>
            </a:r>
            <a:r>
              <a:rPr dirty="0" sz="1450" spc="-2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effective</a:t>
            </a:r>
            <a:r>
              <a:rPr dirty="0" sz="1450" spc="-2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policies,</a:t>
            </a:r>
            <a:r>
              <a:rPr dirty="0" sz="1450" spc="-2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and</a:t>
            </a:r>
            <a:r>
              <a:rPr dirty="0" sz="1450" spc="-20">
                <a:latin typeface="Arial"/>
                <a:cs typeface="Arial"/>
              </a:rPr>
              <a:t> </a:t>
            </a:r>
            <a:r>
              <a:rPr dirty="0" sz="1450" spc="-10">
                <a:latin typeface="Arial"/>
                <a:cs typeface="Arial"/>
              </a:rPr>
              <a:t>promote </a:t>
            </a:r>
            <a:r>
              <a:rPr dirty="0" sz="1450">
                <a:latin typeface="Arial"/>
                <a:cs typeface="Arial"/>
              </a:rPr>
              <a:t>educational</a:t>
            </a:r>
            <a:r>
              <a:rPr dirty="0" sz="1450" spc="-2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initiatives</a:t>
            </a:r>
            <a:r>
              <a:rPr dirty="0" sz="1450" spc="-2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that</a:t>
            </a:r>
            <a:r>
              <a:rPr dirty="0" sz="1450" spc="-2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raise</a:t>
            </a:r>
            <a:r>
              <a:rPr dirty="0" sz="1450" spc="-2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awareness</a:t>
            </a:r>
            <a:r>
              <a:rPr dirty="0" sz="1450" spc="-2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about</a:t>
            </a:r>
            <a:r>
              <a:rPr dirty="0" sz="1450" spc="-2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responsible</a:t>
            </a:r>
            <a:r>
              <a:rPr dirty="0" sz="1450" spc="-2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firearm</a:t>
            </a:r>
            <a:r>
              <a:rPr dirty="0" sz="1450" spc="-2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practices.</a:t>
            </a:r>
            <a:r>
              <a:rPr dirty="0" sz="1450" spc="-2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Our</a:t>
            </a:r>
            <a:r>
              <a:rPr dirty="0" sz="1450" spc="-20">
                <a:latin typeface="Arial"/>
                <a:cs typeface="Arial"/>
              </a:rPr>
              <a:t> </a:t>
            </a:r>
            <a:r>
              <a:rPr dirty="0" sz="1450" spc="-10">
                <a:latin typeface="Arial"/>
                <a:cs typeface="Arial"/>
              </a:rPr>
              <a:t>unique </a:t>
            </a:r>
            <a:r>
              <a:rPr dirty="0" sz="1450">
                <a:latin typeface="Arial"/>
                <a:cs typeface="Arial"/>
              </a:rPr>
              <a:t>perspective</a:t>
            </a:r>
            <a:r>
              <a:rPr dirty="0" sz="1450" spc="-2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is</a:t>
            </a:r>
            <a:r>
              <a:rPr dirty="0" sz="1450" spc="-2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essential</a:t>
            </a:r>
            <a:r>
              <a:rPr dirty="0" sz="1450" spc="-2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for</a:t>
            </a:r>
            <a:r>
              <a:rPr dirty="0" sz="1450" spc="-2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developing</a:t>
            </a:r>
            <a:r>
              <a:rPr dirty="0" sz="1450" spc="-2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comprehensive</a:t>
            </a:r>
            <a:r>
              <a:rPr dirty="0" sz="1450" spc="-2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solutions</a:t>
            </a:r>
            <a:r>
              <a:rPr dirty="0" sz="1450" spc="-2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that</a:t>
            </a:r>
            <a:r>
              <a:rPr dirty="0" sz="1450" spc="-2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enhance</a:t>
            </a:r>
            <a:r>
              <a:rPr dirty="0" sz="1450" spc="-2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safety</a:t>
            </a:r>
            <a:r>
              <a:rPr dirty="0" sz="1450" spc="-2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in</a:t>
            </a:r>
            <a:r>
              <a:rPr dirty="0" sz="1450" spc="-2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schools</a:t>
            </a:r>
            <a:r>
              <a:rPr dirty="0" sz="1450" spc="-25">
                <a:latin typeface="Arial"/>
                <a:cs typeface="Arial"/>
              </a:rPr>
              <a:t> and </a:t>
            </a:r>
            <a:r>
              <a:rPr dirty="0" sz="1450" spc="-10">
                <a:latin typeface="Arial"/>
                <a:cs typeface="Arial"/>
              </a:rPr>
              <a:t>communities.</a:t>
            </a:r>
            <a:endParaRPr sz="1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567237" y="-4762"/>
            <a:ext cx="4581525" cy="5153025"/>
            <a:chOff x="4567237" y="-4762"/>
            <a:chExt cx="4581525" cy="5153025"/>
          </a:xfrm>
        </p:grpSpPr>
        <p:sp>
          <p:nvSpPr>
            <p:cNvPr id="3" name="object 3" descr=""/>
            <p:cNvSpPr/>
            <p:nvPr/>
          </p:nvSpPr>
          <p:spPr>
            <a:xfrm>
              <a:off x="4572000" y="0"/>
              <a:ext cx="4572000" cy="5143500"/>
            </a:xfrm>
            <a:custGeom>
              <a:avLst/>
              <a:gdLst/>
              <a:ahLst/>
              <a:cxnLst/>
              <a:rect l="l" t="t" r="r" b="b"/>
              <a:pathLst>
                <a:path w="4572000" h="5143500">
                  <a:moveTo>
                    <a:pt x="4571999" y="5143499"/>
                  </a:moveTo>
                  <a:lnTo>
                    <a:pt x="0" y="5143499"/>
                  </a:lnTo>
                  <a:lnTo>
                    <a:pt x="0" y="0"/>
                  </a:lnTo>
                  <a:lnTo>
                    <a:pt x="4571999" y="0"/>
                  </a:lnTo>
                  <a:lnTo>
                    <a:pt x="4571999" y="5143499"/>
                  </a:lnTo>
                  <a:close/>
                </a:path>
              </a:pathLst>
            </a:custGeom>
            <a:solidFill>
              <a:srgbClr val="9FC5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4572000" y="0"/>
              <a:ext cx="4572000" cy="5143500"/>
            </a:xfrm>
            <a:custGeom>
              <a:avLst/>
              <a:gdLst/>
              <a:ahLst/>
              <a:cxnLst/>
              <a:rect l="l" t="t" r="r" b="b"/>
              <a:pathLst>
                <a:path w="4572000" h="5143500">
                  <a:moveTo>
                    <a:pt x="0" y="0"/>
                  </a:moveTo>
                  <a:lnTo>
                    <a:pt x="4571999" y="0"/>
                  </a:lnTo>
                  <a:lnTo>
                    <a:pt x="4571999" y="5143499"/>
                  </a:lnTo>
                  <a:lnTo>
                    <a:pt x="0" y="51434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693650" y="64389"/>
            <a:ext cx="3805554" cy="2844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1005" algn="l"/>
              </a:tabLst>
            </a:pPr>
            <a:r>
              <a:rPr dirty="0" sz="1700" spc="-25"/>
              <a:t>1.</a:t>
            </a:r>
            <a:r>
              <a:rPr dirty="0" sz="1700"/>
              <a:t>	Early</a:t>
            </a:r>
            <a:r>
              <a:rPr dirty="0" sz="1700" spc="-40"/>
              <a:t> </a:t>
            </a:r>
            <a:r>
              <a:rPr dirty="0" sz="1700" spc="-10"/>
              <a:t>Identification</a:t>
            </a:r>
            <a:r>
              <a:rPr dirty="0" sz="1700" spc="-40"/>
              <a:t> </a:t>
            </a:r>
            <a:r>
              <a:rPr dirty="0" sz="1700"/>
              <a:t>and</a:t>
            </a:r>
            <a:r>
              <a:rPr dirty="0" sz="1700" spc="-35"/>
              <a:t> </a:t>
            </a:r>
            <a:r>
              <a:rPr dirty="0" sz="1700" spc="-10"/>
              <a:t>Intervention</a:t>
            </a:r>
            <a:endParaRPr sz="1700"/>
          </a:p>
        </p:txBody>
      </p:sp>
      <p:sp>
        <p:nvSpPr>
          <p:cNvPr id="6" name="object 6" descr=""/>
          <p:cNvSpPr txBox="1"/>
          <p:nvPr/>
        </p:nvSpPr>
        <p:spPr>
          <a:xfrm>
            <a:off x="4693650" y="582548"/>
            <a:ext cx="3790950" cy="28752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21005" indent="-408305">
              <a:lnSpc>
                <a:spcPct val="100000"/>
              </a:lnSpc>
              <a:spcBef>
                <a:spcPts val="100"/>
              </a:spcBef>
              <a:buAutoNum type="arabicPeriod" startAt="2"/>
              <a:tabLst>
                <a:tab pos="421005" algn="l"/>
              </a:tabLst>
            </a:pPr>
            <a:r>
              <a:rPr dirty="0" sz="1700">
                <a:latin typeface="Arial"/>
                <a:cs typeface="Arial"/>
              </a:rPr>
              <a:t>Crisis</a:t>
            </a:r>
            <a:r>
              <a:rPr dirty="0" sz="1700" spc="-30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Intervention</a:t>
            </a:r>
            <a:r>
              <a:rPr dirty="0" sz="1700" spc="-2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and</a:t>
            </a:r>
            <a:r>
              <a:rPr dirty="0" sz="1700" spc="-25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Postvention</a:t>
            </a:r>
            <a:endParaRPr sz="1700">
              <a:latin typeface="Arial"/>
              <a:cs typeface="Arial"/>
            </a:endParaRPr>
          </a:p>
          <a:p>
            <a:pPr marL="421005" marR="506095" indent="-408940">
              <a:lnSpc>
                <a:spcPct val="200000"/>
              </a:lnSpc>
              <a:buAutoNum type="arabicPeriod" startAt="2"/>
              <a:tabLst>
                <a:tab pos="421005" algn="l"/>
              </a:tabLst>
            </a:pPr>
            <a:r>
              <a:rPr dirty="0" sz="1700" spc="-10">
                <a:latin typeface="Arial"/>
                <a:cs typeface="Arial"/>
              </a:rPr>
              <a:t>Collaboration</a:t>
            </a:r>
            <a:r>
              <a:rPr dirty="0" sz="1700" spc="-6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with</a:t>
            </a:r>
            <a:r>
              <a:rPr dirty="0" sz="1700" spc="-5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School</a:t>
            </a:r>
            <a:r>
              <a:rPr dirty="0" sz="1700" spc="-55">
                <a:latin typeface="Arial"/>
                <a:cs typeface="Arial"/>
              </a:rPr>
              <a:t> </a:t>
            </a:r>
            <a:r>
              <a:rPr dirty="0" sz="1700" spc="-25">
                <a:latin typeface="Arial"/>
                <a:cs typeface="Arial"/>
              </a:rPr>
              <a:t>and </a:t>
            </a:r>
            <a:r>
              <a:rPr dirty="0" sz="1700" spc="-10">
                <a:latin typeface="Arial"/>
                <a:cs typeface="Arial"/>
              </a:rPr>
              <a:t>Communities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"/>
              </a:spcBef>
              <a:buFont typeface="Arial"/>
              <a:buAutoNum type="arabicPeriod" startAt="2"/>
            </a:pPr>
            <a:endParaRPr sz="1700">
              <a:latin typeface="Arial"/>
              <a:cs typeface="Arial"/>
            </a:endParaRPr>
          </a:p>
          <a:p>
            <a:pPr marL="421005" indent="-408305">
              <a:lnSpc>
                <a:spcPct val="100000"/>
              </a:lnSpc>
              <a:buAutoNum type="arabicPeriod" startAt="2"/>
              <a:tabLst>
                <a:tab pos="421005" algn="l"/>
              </a:tabLst>
            </a:pPr>
            <a:r>
              <a:rPr dirty="0" sz="1700" spc="-10">
                <a:latin typeface="Arial"/>
                <a:cs typeface="Arial"/>
              </a:rPr>
              <a:t>Violence</a:t>
            </a:r>
            <a:r>
              <a:rPr dirty="0" sz="1700" spc="-45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Prevention</a:t>
            </a:r>
            <a:r>
              <a:rPr dirty="0" sz="1700" spc="-45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Programs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"/>
              </a:spcBef>
              <a:buFont typeface="Arial"/>
              <a:buAutoNum type="arabicPeriod" startAt="2"/>
            </a:pPr>
            <a:endParaRPr sz="1700">
              <a:latin typeface="Arial"/>
              <a:cs typeface="Arial"/>
            </a:endParaRPr>
          </a:p>
          <a:p>
            <a:pPr marL="421005" indent="-408305">
              <a:lnSpc>
                <a:spcPct val="100000"/>
              </a:lnSpc>
              <a:buAutoNum type="arabicPeriod" startAt="2"/>
              <a:tabLst>
                <a:tab pos="421005" algn="l"/>
              </a:tabLst>
            </a:pPr>
            <a:r>
              <a:rPr dirty="0" sz="1700" spc="-10">
                <a:latin typeface="Arial"/>
                <a:cs typeface="Arial"/>
              </a:rPr>
              <a:t>Policy</a:t>
            </a:r>
            <a:r>
              <a:rPr dirty="0" sz="1700" spc="-11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Advocacy</a:t>
            </a:r>
            <a:r>
              <a:rPr dirty="0" sz="1700" spc="-5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and</a:t>
            </a:r>
            <a:r>
              <a:rPr dirty="0" sz="1700" spc="-40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Development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"/>
              </a:spcBef>
              <a:buFont typeface="Arial"/>
              <a:buAutoNum type="arabicPeriod" startAt="2"/>
            </a:pPr>
            <a:endParaRPr sz="1700">
              <a:latin typeface="Arial"/>
              <a:cs typeface="Arial"/>
            </a:endParaRPr>
          </a:p>
          <a:p>
            <a:pPr marL="421005" indent="-408305">
              <a:lnSpc>
                <a:spcPct val="100000"/>
              </a:lnSpc>
              <a:buAutoNum type="arabicPeriod" startAt="2"/>
              <a:tabLst>
                <a:tab pos="421005" algn="l"/>
              </a:tabLst>
            </a:pPr>
            <a:r>
              <a:rPr dirty="0" sz="1700" spc="-20">
                <a:latin typeface="Arial"/>
                <a:cs typeface="Arial"/>
              </a:rPr>
              <a:t>Threat</a:t>
            </a:r>
            <a:r>
              <a:rPr dirty="0" sz="1700" spc="-100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Assessment</a:t>
            </a:r>
            <a:r>
              <a:rPr dirty="0" sz="1700" spc="-2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and</a:t>
            </a:r>
            <a:r>
              <a:rPr dirty="0" sz="1700" spc="-20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Prevention</a:t>
            </a:r>
            <a:endParaRPr sz="17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102225" y="3691508"/>
            <a:ext cx="661670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-35">
                <a:latin typeface="Arial"/>
                <a:cs typeface="Arial"/>
              </a:rPr>
              <a:t>Teams</a:t>
            </a:r>
            <a:endParaRPr sz="17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693650" y="4209668"/>
            <a:ext cx="4203065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1005" algn="l"/>
              </a:tabLst>
            </a:pPr>
            <a:r>
              <a:rPr dirty="0" sz="1700" spc="-25">
                <a:latin typeface="Arial"/>
                <a:cs typeface="Arial"/>
              </a:rPr>
              <a:t>7.</a:t>
            </a:r>
            <a:r>
              <a:rPr dirty="0" sz="1700">
                <a:latin typeface="Arial"/>
                <a:cs typeface="Arial"/>
              </a:rPr>
              <a:t>	</a:t>
            </a:r>
            <a:r>
              <a:rPr dirty="0" sz="1700" spc="-10">
                <a:latin typeface="Arial"/>
                <a:cs typeface="Arial"/>
              </a:rPr>
              <a:t>Training</a:t>
            </a:r>
            <a:r>
              <a:rPr dirty="0" sz="1700" spc="-5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and</a:t>
            </a:r>
            <a:r>
              <a:rPr dirty="0" sz="1700" spc="-50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Professional</a:t>
            </a:r>
            <a:r>
              <a:rPr dirty="0" sz="1700" spc="-50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Development</a:t>
            </a:r>
            <a:endParaRPr sz="17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3025" y="142347"/>
            <a:ext cx="4262755" cy="2921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900">
                <a:latin typeface="Arial"/>
                <a:cs typeface="Arial"/>
              </a:rPr>
              <a:t>School</a:t>
            </a:r>
            <a:r>
              <a:rPr dirty="0" sz="1900" spc="-65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Social</a:t>
            </a:r>
            <a:r>
              <a:rPr dirty="0" sz="1900" spc="-65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Workers</a:t>
            </a:r>
            <a:r>
              <a:rPr dirty="0" sz="1900" spc="-65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play</a:t>
            </a:r>
            <a:r>
              <a:rPr dirty="0" sz="1900" spc="-65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a</a:t>
            </a:r>
            <a:r>
              <a:rPr dirty="0" sz="1900" spc="-65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essential </a:t>
            </a:r>
            <a:r>
              <a:rPr dirty="0" sz="1900">
                <a:latin typeface="Arial"/>
                <a:cs typeface="Arial"/>
              </a:rPr>
              <a:t>role</a:t>
            </a:r>
            <a:r>
              <a:rPr dirty="0" sz="1900" spc="-65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in</a:t>
            </a:r>
            <a:r>
              <a:rPr dirty="0" sz="1900" spc="-60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promoting</a:t>
            </a:r>
            <a:r>
              <a:rPr dirty="0" sz="1900" spc="-65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gun</a:t>
            </a:r>
            <a:r>
              <a:rPr dirty="0" sz="1900" spc="-60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safety</a:t>
            </a:r>
            <a:r>
              <a:rPr dirty="0" sz="1900" spc="-60">
                <a:latin typeface="Arial"/>
                <a:cs typeface="Arial"/>
              </a:rPr>
              <a:t> </a:t>
            </a:r>
            <a:r>
              <a:rPr dirty="0" sz="1900" spc="-25">
                <a:latin typeface="Arial"/>
                <a:cs typeface="Arial"/>
              </a:rPr>
              <a:t>and </a:t>
            </a:r>
            <a:r>
              <a:rPr dirty="0" sz="1900" spc="-10">
                <a:latin typeface="Arial"/>
                <a:cs typeface="Arial"/>
              </a:rPr>
              <a:t>prevention</a:t>
            </a:r>
            <a:r>
              <a:rPr dirty="0" sz="1900" spc="-45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in</a:t>
            </a:r>
            <a:r>
              <a:rPr dirty="0" sz="1900" spc="-40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schools</a:t>
            </a:r>
            <a:r>
              <a:rPr dirty="0" sz="1900" spc="-40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by</a:t>
            </a:r>
            <a:r>
              <a:rPr dirty="0" sz="1900" spc="-40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addressing</a:t>
            </a:r>
            <a:r>
              <a:rPr dirty="0" sz="1900" spc="-40">
                <a:latin typeface="Arial"/>
                <a:cs typeface="Arial"/>
              </a:rPr>
              <a:t> </a:t>
            </a:r>
            <a:r>
              <a:rPr dirty="0" sz="1900" spc="-25">
                <a:latin typeface="Arial"/>
                <a:cs typeface="Arial"/>
              </a:rPr>
              <a:t>the </a:t>
            </a:r>
            <a:r>
              <a:rPr dirty="0" sz="1900" spc="-10">
                <a:latin typeface="Arial"/>
                <a:cs typeface="Arial"/>
              </a:rPr>
              <a:t>emotional,</a:t>
            </a:r>
            <a:r>
              <a:rPr dirty="0" sz="1900" spc="-70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social,</a:t>
            </a:r>
            <a:r>
              <a:rPr dirty="0" sz="1900" spc="-65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and</a:t>
            </a:r>
            <a:r>
              <a:rPr dirty="0" sz="1900" spc="-65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mental</a:t>
            </a:r>
            <a:r>
              <a:rPr dirty="0" sz="1900" spc="-65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health </a:t>
            </a:r>
            <a:r>
              <a:rPr dirty="0" sz="1900">
                <a:latin typeface="Arial"/>
                <a:cs typeface="Arial"/>
              </a:rPr>
              <a:t>needs</a:t>
            </a:r>
            <a:r>
              <a:rPr dirty="0" sz="1900" spc="-65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of</a:t>
            </a:r>
            <a:r>
              <a:rPr dirty="0" sz="1900" spc="-65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students</a:t>
            </a:r>
            <a:r>
              <a:rPr dirty="0" sz="1900" spc="-65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while</a:t>
            </a:r>
            <a:r>
              <a:rPr dirty="0" sz="1900" spc="-65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also</a:t>
            </a:r>
            <a:r>
              <a:rPr dirty="0" sz="1900" spc="-65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working</a:t>
            </a:r>
            <a:r>
              <a:rPr dirty="0" sz="1900" spc="-60">
                <a:latin typeface="Arial"/>
                <a:cs typeface="Arial"/>
              </a:rPr>
              <a:t> </a:t>
            </a:r>
            <a:r>
              <a:rPr dirty="0" sz="1900" spc="-25">
                <a:latin typeface="Arial"/>
                <a:cs typeface="Arial"/>
              </a:rPr>
              <a:t>to </a:t>
            </a:r>
            <a:r>
              <a:rPr dirty="0" sz="1900">
                <a:latin typeface="Arial"/>
                <a:cs typeface="Arial"/>
              </a:rPr>
              <a:t>prevent</a:t>
            </a:r>
            <a:r>
              <a:rPr dirty="0" sz="1900" spc="-110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violence,</a:t>
            </a:r>
            <a:r>
              <a:rPr dirty="0" sz="1900" spc="-105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including</a:t>
            </a:r>
            <a:r>
              <a:rPr dirty="0" sz="1900" spc="-105">
                <a:latin typeface="Arial"/>
                <a:cs typeface="Arial"/>
              </a:rPr>
              <a:t> </a:t>
            </a:r>
            <a:r>
              <a:rPr dirty="0" sz="1900" spc="-20">
                <a:latin typeface="Arial"/>
                <a:cs typeface="Arial"/>
              </a:rPr>
              <a:t>gun-</a:t>
            </a:r>
            <a:r>
              <a:rPr dirty="0" sz="1900" spc="-10">
                <a:latin typeface="Arial"/>
                <a:cs typeface="Arial"/>
              </a:rPr>
              <a:t>related incidents.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900">
              <a:latin typeface="Arial"/>
              <a:cs typeface="Arial"/>
            </a:endParaRPr>
          </a:p>
          <a:p>
            <a:pPr marL="12700" marR="205740">
              <a:lnSpc>
                <a:spcPct val="100000"/>
              </a:lnSpc>
            </a:pPr>
            <a:r>
              <a:rPr dirty="0" sz="1900">
                <a:latin typeface="Arial"/>
                <a:cs typeface="Arial"/>
              </a:rPr>
              <a:t>Our</a:t>
            </a:r>
            <a:r>
              <a:rPr dirty="0" sz="1900" spc="-45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involvement</a:t>
            </a:r>
            <a:r>
              <a:rPr dirty="0" sz="1900" spc="-40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in</a:t>
            </a:r>
            <a:r>
              <a:rPr dirty="0" sz="1900" spc="-45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gun</a:t>
            </a:r>
            <a:r>
              <a:rPr dirty="0" sz="1900" spc="-40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safety</a:t>
            </a:r>
            <a:r>
              <a:rPr dirty="0" sz="1900" spc="-45">
                <a:latin typeface="Arial"/>
                <a:cs typeface="Arial"/>
              </a:rPr>
              <a:t> </a:t>
            </a:r>
            <a:r>
              <a:rPr dirty="0" sz="1900" spc="-25">
                <a:latin typeface="Arial"/>
                <a:cs typeface="Arial"/>
              </a:rPr>
              <a:t>and </a:t>
            </a:r>
            <a:r>
              <a:rPr dirty="0" sz="1900" spc="-10">
                <a:latin typeface="Arial"/>
                <a:cs typeface="Arial"/>
              </a:rPr>
              <a:t>prevention</a:t>
            </a:r>
            <a:r>
              <a:rPr dirty="0" sz="1900" spc="-65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includes</a:t>
            </a:r>
            <a:r>
              <a:rPr dirty="0" sz="1900" spc="-60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several</a:t>
            </a:r>
            <a:r>
              <a:rPr dirty="0" sz="1900" spc="-60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key</a:t>
            </a:r>
            <a:r>
              <a:rPr dirty="0" sz="1900" spc="-65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areas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0" y="3213712"/>
            <a:ext cx="4572000" cy="1930400"/>
            <a:chOff x="0" y="3213712"/>
            <a:chExt cx="4572000" cy="1930400"/>
          </a:xfrm>
        </p:grpSpPr>
        <p:pic>
          <p:nvPicPr>
            <p:cNvPr id="11" name="object 11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603400"/>
              <a:ext cx="4571999" cy="1540100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1910925" y="3218475"/>
              <a:ext cx="571500" cy="385445"/>
            </a:xfrm>
            <a:custGeom>
              <a:avLst/>
              <a:gdLst/>
              <a:ahLst/>
              <a:cxnLst/>
              <a:rect l="l" t="t" r="r" b="b"/>
              <a:pathLst>
                <a:path w="571500" h="385445">
                  <a:moveTo>
                    <a:pt x="378749" y="384899"/>
                  </a:moveTo>
                  <a:lnTo>
                    <a:pt x="378749" y="288674"/>
                  </a:lnTo>
                  <a:lnTo>
                    <a:pt x="0" y="288674"/>
                  </a:lnTo>
                  <a:lnTo>
                    <a:pt x="0" y="96224"/>
                  </a:lnTo>
                  <a:lnTo>
                    <a:pt x="378749" y="96224"/>
                  </a:lnTo>
                  <a:lnTo>
                    <a:pt x="378749" y="0"/>
                  </a:lnTo>
                  <a:lnTo>
                    <a:pt x="571199" y="192449"/>
                  </a:lnTo>
                  <a:lnTo>
                    <a:pt x="378749" y="3848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910925" y="3218475"/>
              <a:ext cx="571500" cy="385445"/>
            </a:xfrm>
            <a:custGeom>
              <a:avLst/>
              <a:gdLst/>
              <a:ahLst/>
              <a:cxnLst/>
              <a:rect l="l" t="t" r="r" b="b"/>
              <a:pathLst>
                <a:path w="571500" h="385445">
                  <a:moveTo>
                    <a:pt x="0" y="96224"/>
                  </a:moveTo>
                  <a:lnTo>
                    <a:pt x="378749" y="96224"/>
                  </a:lnTo>
                  <a:lnTo>
                    <a:pt x="378749" y="0"/>
                  </a:lnTo>
                  <a:lnTo>
                    <a:pt x="571199" y="192449"/>
                  </a:lnTo>
                  <a:lnTo>
                    <a:pt x="378749" y="384899"/>
                  </a:lnTo>
                  <a:lnTo>
                    <a:pt x="378749" y="288674"/>
                  </a:lnTo>
                  <a:lnTo>
                    <a:pt x="0" y="288674"/>
                  </a:lnTo>
                  <a:lnTo>
                    <a:pt x="0" y="96224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2764262" y="3218475"/>
              <a:ext cx="571500" cy="385445"/>
            </a:xfrm>
            <a:custGeom>
              <a:avLst/>
              <a:gdLst/>
              <a:ahLst/>
              <a:cxnLst/>
              <a:rect l="l" t="t" r="r" b="b"/>
              <a:pathLst>
                <a:path w="571500" h="385445">
                  <a:moveTo>
                    <a:pt x="378749" y="384899"/>
                  </a:moveTo>
                  <a:lnTo>
                    <a:pt x="378749" y="288674"/>
                  </a:lnTo>
                  <a:lnTo>
                    <a:pt x="0" y="288674"/>
                  </a:lnTo>
                  <a:lnTo>
                    <a:pt x="0" y="96224"/>
                  </a:lnTo>
                  <a:lnTo>
                    <a:pt x="378749" y="96224"/>
                  </a:lnTo>
                  <a:lnTo>
                    <a:pt x="378749" y="0"/>
                  </a:lnTo>
                  <a:lnTo>
                    <a:pt x="571199" y="192449"/>
                  </a:lnTo>
                  <a:lnTo>
                    <a:pt x="378749" y="3848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2764262" y="3218475"/>
              <a:ext cx="571500" cy="385445"/>
            </a:xfrm>
            <a:custGeom>
              <a:avLst/>
              <a:gdLst/>
              <a:ahLst/>
              <a:cxnLst/>
              <a:rect l="l" t="t" r="r" b="b"/>
              <a:pathLst>
                <a:path w="571500" h="385445">
                  <a:moveTo>
                    <a:pt x="0" y="96224"/>
                  </a:moveTo>
                  <a:lnTo>
                    <a:pt x="378749" y="96224"/>
                  </a:lnTo>
                  <a:lnTo>
                    <a:pt x="378749" y="0"/>
                  </a:lnTo>
                  <a:lnTo>
                    <a:pt x="571199" y="192449"/>
                  </a:lnTo>
                  <a:lnTo>
                    <a:pt x="378749" y="384899"/>
                  </a:lnTo>
                  <a:lnTo>
                    <a:pt x="378749" y="288674"/>
                  </a:lnTo>
                  <a:lnTo>
                    <a:pt x="0" y="288674"/>
                  </a:lnTo>
                  <a:lnTo>
                    <a:pt x="0" y="96224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3617612" y="3218475"/>
              <a:ext cx="571500" cy="385445"/>
            </a:xfrm>
            <a:custGeom>
              <a:avLst/>
              <a:gdLst/>
              <a:ahLst/>
              <a:cxnLst/>
              <a:rect l="l" t="t" r="r" b="b"/>
              <a:pathLst>
                <a:path w="571500" h="385445">
                  <a:moveTo>
                    <a:pt x="378749" y="384899"/>
                  </a:moveTo>
                  <a:lnTo>
                    <a:pt x="378749" y="288674"/>
                  </a:lnTo>
                  <a:lnTo>
                    <a:pt x="0" y="288674"/>
                  </a:lnTo>
                  <a:lnTo>
                    <a:pt x="0" y="96224"/>
                  </a:lnTo>
                  <a:lnTo>
                    <a:pt x="378749" y="96224"/>
                  </a:lnTo>
                  <a:lnTo>
                    <a:pt x="378749" y="0"/>
                  </a:lnTo>
                  <a:lnTo>
                    <a:pt x="571199" y="192449"/>
                  </a:lnTo>
                  <a:lnTo>
                    <a:pt x="378749" y="3848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3617612" y="3218475"/>
              <a:ext cx="571500" cy="385445"/>
            </a:xfrm>
            <a:custGeom>
              <a:avLst/>
              <a:gdLst/>
              <a:ahLst/>
              <a:cxnLst/>
              <a:rect l="l" t="t" r="r" b="b"/>
              <a:pathLst>
                <a:path w="571500" h="385445">
                  <a:moveTo>
                    <a:pt x="0" y="96224"/>
                  </a:moveTo>
                  <a:lnTo>
                    <a:pt x="378749" y="96224"/>
                  </a:lnTo>
                  <a:lnTo>
                    <a:pt x="378749" y="0"/>
                  </a:lnTo>
                  <a:lnTo>
                    <a:pt x="571199" y="192449"/>
                  </a:lnTo>
                  <a:lnTo>
                    <a:pt x="378749" y="384899"/>
                  </a:lnTo>
                  <a:lnTo>
                    <a:pt x="378749" y="288674"/>
                  </a:lnTo>
                  <a:lnTo>
                    <a:pt x="0" y="288674"/>
                  </a:lnTo>
                  <a:lnTo>
                    <a:pt x="0" y="96224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72480" y="922918"/>
            <a:ext cx="3025775" cy="1061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2390" marR="5080" indent="-60325">
              <a:lnSpc>
                <a:spcPct val="100000"/>
              </a:lnSpc>
              <a:spcBef>
                <a:spcPts val="100"/>
              </a:spcBef>
            </a:pPr>
            <a:r>
              <a:rPr dirty="0" sz="3400">
                <a:latin typeface="Arial"/>
                <a:cs typeface="Arial"/>
              </a:rPr>
              <a:t>Challenges</a:t>
            </a:r>
            <a:r>
              <a:rPr dirty="0" sz="3400" spc="-5">
                <a:latin typeface="Arial"/>
                <a:cs typeface="Arial"/>
              </a:rPr>
              <a:t> </a:t>
            </a:r>
            <a:r>
              <a:rPr dirty="0" sz="3400" spc="-25">
                <a:latin typeface="Arial"/>
                <a:cs typeface="Arial"/>
              </a:rPr>
              <a:t>and </a:t>
            </a:r>
            <a:r>
              <a:rPr dirty="0" sz="3400" spc="-10">
                <a:latin typeface="Arial"/>
                <a:cs typeface="Arial"/>
              </a:rPr>
              <a:t>Considerations</a:t>
            </a:r>
            <a:endParaRPr sz="34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4572000" y="0"/>
            <a:ext cx="4572000" cy="5143500"/>
          </a:xfrm>
          <a:custGeom>
            <a:avLst/>
            <a:gdLst/>
            <a:ahLst/>
            <a:cxnLst/>
            <a:rect l="l" t="t" r="r" b="b"/>
            <a:pathLst>
              <a:path w="4572000" h="5143500">
                <a:moveTo>
                  <a:pt x="4571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4571999" y="0"/>
                </a:lnTo>
                <a:lnTo>
                  <a:pt x="4571999" y="5143499"/>
                </a:lnTo>
                <a:close/>
              </a:path>
            </a:pathLst>
          </a:custGeom>
          <a:solidFill>
            <a:srgbClr val="9FC5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60045" algn="l"/>
              </a:tabLst>
            </a:pPr>
            <a:r>
              <a:rPr dirty="0" spc="-25"/>
              <a:t>1.</a:t>
            </a:r>
            <a:r>
              <a:rPr dirty="0"/>
              <a:t>	</a:t>
            </a:r>
            <a:r>
              <a:rPr dirty="0" u="heavy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Resource</a:t>
            </a:r>
            <a:r>
              <a:rPr dirty="0" u="heavy" spc="6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limitations:</a:t>
            </a:r>
            <a:r>
              <a:rPr dirty="0" u="none" spc="65" b="1">
                <a:latin typeface="Arial"/>
                <a:cs typeface="Arial"/>
              </a:rPr>
              <a:t> </a:t>
            </a:r>
            <a:r>
              <a:rPr dirty="0" u="none"/>
              <a:t>Many</a:t>
            </a:r>
            <a:r>
              <a:rPr dirty="0" u="none" spc="65"/>
              <a:t> </a:t>
            </a:r>
            <a:r>
              <a:rPr dirty="0" u="none"/>
              <a:t>school</a:t>
            </a:r>
            <a:r>
              <a:rPr dirty="0" u="none" spc="70"/>
              <a:t> </a:t>
            </a:r>
            <a:r>
              <a:rPr dirty="0" u="none"/>
              <a:t>districts</a:t>
            </a:r>
            <a:r>
              <a:rPr dirty="0" u="none" spc="65"/>
              <a:t> </a:t>
            </a:r>
            <a:r>
              <a:rPr dirty="0" u="none"/>
              <a:t>lack</a:t>
            </a:r>
            <a:r>
              <a:rPr dirty="0" u="none" spc="65"/>
              <a:t> </a:t>
            </a:r>
            <a:r>
              <a:rPr dirty="0" u="none" spc="-10"/>
              <a:t>sufficient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4754469" y="393065"/>
            <a:ext cx="4271645" cy="44316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60045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Arial"/>
                <a:cs typeface="Arial"/>
              </a:rPr>
              <a:t>funding</a:t>
            </a:r>
            <a:r>
              <a:rPr dirty="0" sz="1100" spc="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employ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full-time</a:t>
            </a:r>
            <a:r>
              <a:rPr dirty="0" sz="1100" spc="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Social</a:t>
            </a:r>
            <a:r>
              <a:rPr dirty="0" sz="1100" spc="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Workers</a:t>
            </a:r>
            <a:r>
              <a:rPr dirty="0" sz="1100" spc="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or</a:t>
            </a:r>
            <a:r>
              <a:rPr dirty="0" sz="1100" spc="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comprehensive</a:t>
            </a:r>
            <a:endParaRPr sz="1100">
              <a:latin typeface="Arial"/>
              <a:cs typeface="Arial"/>
            </a:endParaRPr>
          </a:p>
          <a:p>
            <a:pPr marL="360045" marR="5080">
              <a:lnSpc>
                <a:spcPct val="194300"/>
              </a:lnSpc>
            </a:pPr>
            <a:r>
              <a:rPr dirty="0" sz="1100">
                <a:latin typeface="Arial"/>
                <a:cs typeface="Arial"/>
              </a:rPr>
              <a:t>mental</a:t>
            </a:r>
            <a:r>
              <a:rPr dirty="0" sz="1100" spc="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health</a:t>
            </a:r>
            <a:r>
              <a:rPr dirty="0" sz="1100" spc="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teams,</a:t>
            </a:r>
            <a:r>
              <a:rPr dirty="0" sz="1100" spc="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hindering</a:t>
            </a:r>
            <a:r>
              <a:rPr dirty="0" sz="1100" spc="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effective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gun</a:t>
            </a:r>
            <a:r>
              <a:rPr dirty="0" sz="1100" spc="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violence </a:t>
            </a:r>
            <a:r>
              <a:rPr dirty="0" sz="1100">
                <a:latin typeface="Arial"/>
                <a:cs typeface="Arial"/>
              </a:rPr>
              <a:t>prevention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efforts.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Currently,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ratio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1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School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Social </a:t>
            </a:r>
            <a:r>
              <a:rPr dirty="0" sz="1100">
                <a:latin typeface="Arial"/>
                <a:cs typeface="Arial"/>
              </a:rPr>
              <a:t>Worker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2,475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students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means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Social</a:t>
            </a:r>
            <a:r>
              <a:rPr dirty="0" sz="1100" spc="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Workers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often </a:t>
            </a:r>
            <a:r>
              <a:rPr dirty="0" sz="1100">
                <a:latin typeface="Arial"/>
                <a:cs typeface="Arial"/>
              </a:rPr>
              <a:t>spend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more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time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u="heavy" sz="110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reacting</a:t>
            </a:r>
            <a:r>
              <a:rPr dirty="0" u="none" sz="1100" spc="45" b="1" i="1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to</a:t>
            </a:r>
            <a:r>
              <a:rPr dirty="0" u="none" sz="1100" spc="3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crises</a:t>
            </a:r>
            <a:r>
              <a:rPr dirty="0" u="none" sz="1100" spc="3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than</a:t>
            </a:r>
            <a:r>
              <a:rPr dirty="0" u="none" sz="1100" spc="4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developing</a:t>
            </a:r>
            <a:r>
              <a:rPr dirty="0" u="none" sz="1100" spc="35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proactive </a:t>
            </a:r>
            <a:r>
              <a:rPr dirty="0" u="none" sz="1100">
                <a:latin typeface="Arial"/>
                <a:cs typeface="Arial"/>
              </a:rPr>
              <a:t>programs</a:t>
            </a:r>
            <a:r>
              <a:rPr dirty="0" u="none" sz="1100" spc="5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to</a:t>
            </a:r>
            <a:r>
              <a:rPr dirty="0" u="none" sz="1100" spc="5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address</a:t>
            </a:r>
            <a:r>
              <a:rPr dirty="0" u="none" sz="1100" spc="6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mental</a:t>
            </a:r>
            <a:r>
              <a:rPr dirty="0" u="none" sz="1100" spc="5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health</a:t>
            </a:r>
            <a:r>
              <a:rPr dirty="0" u="none" sz="1100" spc="60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barriers.</a:t>
            </a:r>
            <a:endParaRPr sz="1100">
              <a:latin typeface="Arial"/>
              <a:cs typeface="Arial"/>
            </a:endParaRPr>
          </a:p>
          <a:p>
            <a:pPr marL="360045" marR="276860" indent="-347980">
              <a:lnSpc>
                <a:spcPct val="194300"/>
              </a:lnSpc>
              <a:buFont typeface="Arial"/>
              <a:buAutoNum type="arabicPeriod" startAt="2"/>
              <a:tabLst>
                <a:tab pos="360045" algn="l"/>
              </a:tabLst>
            </a:pPr>
            <a:r>
              <a:rPr dirty="0" u="heavy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Balancing</a:t>
            </a:r>
            <a:r>
              <a:rPr dirty="0" u="heavy" sz="1100" spc="5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safety</a:t>
            </a:r>
            <a:r>
              <a:rPr dirty="0" u="heavy" sz="1100" spc="5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with</a:t>
            </a:r>
            <a:r>
              <a:rPr dirty="0" u="heavy" sz="1100" spc="5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student</a:t>
            </a:r>
            <a:r>
              <a:rPr dirty="0" u="heavy" sz="1100" spc="6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privacy:</a:t>
            </a:r>
            <a:r>
              <a:rPr dirty="0" u="none" sz="1100" spc="70" b="1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School</a:t>
            </a:r>
            <a:r>
              <a:rPr dirty="0" u="none" sz="1100" spc="60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Social </a:t>
            </a:r>
            <a:r>
              <a:rPr dirty="0" u="none" sz="1100">
                <a:latin typeface="Arial"/>
                <a:cs typeface="Arial"/>
              </a:rPr>
              <a:t>Workers</a:t>
            </a:r>
            <a:r>
              <a:rPr dirty="0" u="none" sz="1100" spc="4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must</a:t>
            </a:r>
            <a:r>
              <a:rPr dirty="0" u="none" sz="1100" spc="4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navigate</a:t>
            </a:r>
            <a:r>
              <a:rPr dirty="0" u="none" sz="1100" spc="5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the</a:t>
            </a:r>
            <a:r>
              <a:rPr dirty="0" u="none" sz="1100" spc="4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tension</a:t>
            </a:r>
            <a:r>
              <a:rPr dirty="0" u="none" sz="1100" spc="5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between</a:t>
            </a:r>
            <a:r>
              <a:rPr dirty="0" u="none" sz="1100" spc="45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maintaining </a:t>
            </a:r>
            <a:r>
              <a:rPr dirty="0" u="none" sz="1100">
                <a:latin typeface="Arial"/>
                <a:cs typeface="Arial"/>
              </a:rPr>
              <a:t>student</a:t>
            </a:r>
            <a:r>
              <a:rPr dirty="0" u="none" sz="1100" spc="4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privacy</a:t>
            </a:r>
            <a:r>
              <a:rPr dirty="0" u="none" sz="1100" spc="5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and</a:t>
            </a:r>
            <a:r>
              <a:rPr dirty="0" u="none" sz="1100" spc="4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reporting</a:t>
            </a:r>
            <a:r>
              <a:rPr dirty="0" u="none" sz="1100" spc="5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behaviors</a:t>
            </a:r>
            <a:r>
              <a:rPr dirty="0" u="none" sz="1100" spc="4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that</a:t>
            </a:r>
            <a:r>
              <a:rPr dirty="0" u="none" sz="1100" spc="5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could</a:t>
            </a:r>
            <a:r>
              <a:rPr dirty="0" u="none" sz="1100" spc="4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pose</a:t>
            </a:r>
            <a:r>
              <a:rPr dirty="0" u="none" sz="1100" spc="50">
                <a:latin typeface="Arial"/>
                <a:cs typeface="Arial"/>
              </a:rPr>
              <a:t> </a:t>
            </a:r>
            <a:r>
              <a:rPr dirty="0" u="none" sz="1100" spc="-50">
                <a:latin typeface="Arial"/>
                <a:cs typeface="Arial"/>
              </a:rPr>
              <a:t>a </a:t>
            </a:r>
            <a:r>
              <a:rPr dirty="0" u="none" sz="1100">
                <a:latin typeface="Arial"/>
                <a:cs typeface="Arial"/>
              </a:rPr>
              <a:t>threat</a:t>
            </a:r>
            <a:r>
              <a:rPr dirty="0" u="none" sz="1100" spc="3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to</a:t>
            </a:r>
            <a:r>
              <a:rPr dirty="0" u="none" sz="1100" spc="3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school</a:t>
            </a:r>
            <a:r>
              <a:rPr dirty="0" u="none" sz="1100" spc="30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safety.</a:t>
            </a:r>
            <a:endParaRPr sz="1100">
              <a:latin typeface="Arial"/>
              <a:cs typeface="Arial"/>
            </a:endParaRPr>
          </a:p>
          <a:p>
            <a:pPr marL="360045" marR="255904" indent="-347980">
              <a:lnSpc>
                <a:spcPct val="194300"/>
              </a:lnSpc>
              <a:buFont typeface="Arial"/>
              <a:buAutoNum type="arabicPeriod" startAt="2"/>
              <a:tabLst>
                <a:tab pos="360045" algn="l"/>
              </a:tabLst>
            </a:pPr>
            <a:r>
              <a:rPr dirty="0" u="heavy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Community</a:t>
            </a:r>
            <a:r>
              <a:rPr dirty="0" u="heavy" sz="1100" spc="5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factors:</a:t>
            </a:r>
            <a:r>
              <a:rPr dirty="0" u="none" sz="1100" spc="60" b="1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External</a:t>
            </a:r>
            <a:r>
              <a:rPr dirty="0" u="none" sz="1100" spc="5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influences,</a:t>
            </a:r>
            <a:r>
              <a:rPr dirty="0" u="none" sz="1100" spc="6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such</a:t>
            </a:r>
            <a:r>
              <a:rPr dirty="0" u="none" sz="1100" spc="5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as</a:t>
            </a:r>
            <a:r>
              <a:rPr dirty="0" u="none" sz="1100" spc="60">
                <a:latin typeface="Arial"/>
                <a:cs typeface="Arial"/>
              </a:rPr>
              <a:t> </a:t>
            </a:r>
            <a:r>
              <a:rPr dirty="0" u="none" sz="1100" spc="-25">
                <a:latin typeface="Arial"/>
                <a:cs typeface="Arial"/>
              </a:rPr>
              <a:t>gun </a:t>
            </a:r>
            <a:r>
              <a:rPr dirty="0" u="none" sz="1100">
                <a:latin typeface="Arial"/>
                <a:cs typeface="Arial"/>
              </a:rPr>
              <a:t>availability</a:t>
            </a:r>
            <a:r>
              <a:rPr dirty="0" u="none" sz="1100" spc="3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in</a:t>
            </a:r>
            <a:r>
              <a:rPr dirty="0" u="none" sz="1100" spc="3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the</a:t>
            </a:r>
            <a:r>
              <a:rPr dirty="0" u="none" sz="1100" spc="3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community,</a:t>
            </a:r>
            <a:r>
              <a:rPr dirty="0" u="none" sz="1100" spc="3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poverty,</a:t>
            </a:r>
            <a:r>
              <a:rPr dirty="0" u="none" sz="1100" spc="3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and</a:t>
            </a:r>
            <a:r>
              <a:rPr dirty="0" u="none" sz="1100" spc="3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exposure</a:t>
            </a:r>
            <a:r>
              <a:rPr dirty="0" u="none" sz="1100" spc="30">
                <a:latin typeface="Arial"/>
                <a:cs typeface="Arial"/>
              </a:rPr>
              <a:t> </a:t>
            </a:r>
            <a:r>
              <a:rPr dirty="0" u="none" sz="1100" spc="-25">
                <a:latin typeface="Arial"/>
                <a:cs typeface="Arial"/>
              </a:rPr>
              <a:t>to </a:t>
            </a:r>
            <a:r>
              <a:rPr dirty="0" u="none" sz="1100">
                <a:latin typeface="Arial"/>
                <a:cs typeface="Arial"/>
              </a:rPr>
              <a:t>violence,</a:t>
            </a:r>
            <a:r>
              <a:rPr dirty="0" u="none" sz="1100" spc="3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can</a:t>
            </a:r>
            <a:r>
              <a:rPr dirty="0" u="none" sz="1100" spc="3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complicate</a:t>
            </a:r>
            <a:r>
              <a:rPr dirty="0" u="none" sz="1100" spc="3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School</a:t>
            </a:r>
            <a:r>
              <a:rPr dirty="0" u="none" sz="1100" spc="3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Social</a:t>
            </a:r>
            <a:r>
              <a:rPr dirty="0" u="none" sz="1100" spc="3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Workers’</a:t>
            </a:r>
            <a:r>
              <a:rPr dirty="0" u="none" sz="1100" spc="-1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efforts</a:t>
            </a:r>
            <a:r>
              <a:rPr dirty="0" u="none" sz="1100" spc="35">
                <a:latin typeface="Arial"/>
                <a:cs typeface="Arial"/>
              </a:rPr>
              <a:t> </a:t>
            </a:r>
            <a:r>
              <a:rPr dirty="0" u="none" sz="1100" spc="-25">
                <a:latin typeface="Arial"/>
                <a:cs typeface="Arial"/>
              </a:rPr>
              <a:t>to </a:t>
            </a:r>
            <a:r>
              <a:rPr dirty="0" u="none" sz="1100">
                <a:latin typeface="Arial"/>
                <a:cs typeface="Arial"/>
              </a:rPr>
              <a:t>ensure</a:t>
            </a:r>
            <a:r>
              <a:rPr dirty="0" u="none" sz="1100" spc="4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student</a:t>
            </a:r>
            <a:r>
              <a:rPr dirty="0" u="none" sz="1100" spc="45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safety.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267650"/>
            <a:ext cx="2665525" cy="187584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2772" y="1197602"/>
            <a:ext cx="8000365" cy="2387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-635">
              <a:lnSpc>
                <a:spcPct val="100000"/>
              </a:lnSpc>
              <a:spcBef>
                <a:spcPts val="100"/>
              </a:spcBef>
            </a:pPr>
            <a:r>
              <a:rPr dirty="0" sz="3100" b="1">
                <a:latin typeface="Arial"/>
                <a:cs typeface="Arial"/>
              </a:rPr>
              <a:t>In</a:t>
            </a:r>
            <a:r>
              <a:rPr dirty="0" sz="3100" spc="-45" b="1">
                <a:latin typeface="Arial"/>
                <a:cs typeface="Arial"/>
              </a:rPr>
              <a:t> </a:t>
            </a:r>
            <a:r>
              <a:rPr dirty="0" sz="3100" b="1">
                <a:latin typeface="Arial"/>
                <a:cs typeface="Arial"/>
              </a:rPr>
              <a:t>essence,</a:t>
            </a:r>
            <a:r>
              <a:rPr dirty="0" sz="3100" spc="-30" b="1">
                <a:latin typeface="Arial"/>
                <a:cs typeface="Arial"/>
              </a:rPr>
              <a:t> </a:t>
            </a:r>
            <a:r>
              <a:rPr dirty="0" sz="3100" b="1">
                <a:latin typeface="Arial"/>
                <a:cs typeface="Arial"/>
              </a:rPr>
              <a:t>School</a:t>
            </a:r>
            <a:r>
              <a:rPr dirty="0" sz="3100" spc="-35" b="1">
                <a:latin typeface="Arial"/>
                <a:cs typeface="Arial"/>
              </a:rPr>
              <a:t> </a:t>
            </a:r>
            <a:r>
              <a:rPr dirty="0" sz="3100" b="1">
                <a:latin typeface="Arial"/>
                <a:cs typeface="Arial"/>
              </a:rPr>
              <a:t>Social</a:t>
            </a:r>
            <a:r>
              <a:rPr dirty="0" sz="3100" spc="-30" b="1">
                <a:latin typeface="Arial"/>
                <a:cs typeface="Arial"/>
              </a:rPr>
              <a:t> </a:t>
            </a:r>
            <a:r>
              <a:rPr dirty="0" sz="3100" spc="-10" b="1">
                <a:latin typeface="Arial"/>
                <a:cs typeface="Arial"/>
              </a:rPr>
              <a:t>Workers </a:t>
            </a:r>
            <a:r>
              <a:rPr dirty="0" sz="3100" b="1">
                <a:latin typeface="Arial"/>
                <a:cs typeface="Arial"/>
              </a:rPr>
              <a:t>contribute</a:t>
            </a:r>
            <a:r>
              <a:rPr dirty="0" sz="3100" spc="-45" b="1">
                <a:latin typeface="Arial"/>
                <a:cs typeface="Arial"/>
              </a:rPr>
              <a:t> </a:t>
            </a:r>
            <a:r>
              <a:rPr dirty="0" sz="3100" b="1">
                <a:latin typeface="Arial"/>
                <a:cs typeface="Arial"/>
              </a:rPr>
              <a:t>to</a:t>
            </a:r>
            <a:r>
              <a:rPr dirty="0" sz="3100" spc="-50" b="1">
                <a:latin typeface="Arial"/>
                <a:cs typeface="Arial"/>
              </a:rPr>
              <a:t> </a:t>
            </a:r>
            <a:r>
              <a:rPr dirty="0" sz="3100" b="1">
                <a:latin typeface="Arial"/>
                <a:cs typeface="Arial"/>
              </a:rPr>
              <a:t>gun</a:t>
            </a:r>
            <a:r>
              <a:rPr dirty="0" sz="3100" spc="-45" b="1">
                <a:latin typeface="Arial"/>
                <a:cs typeface="Arial"/>
              </a:rPr>
              <a:t> </a:t>
            </a:r>
            <a:r>
              <a:rPr dirty="0" sz="3100" b="1">
                <a:latin typeface="Arial"/>
                <a:cs typeface="Arial"/>
              </a:rPr>
              <a:t>safety</a:t>
            </a:r>
            <a:r>
              <a:rPr dirty="0" sz="3100" spc="-45" b="1">
                <a:latin typeface="Arial"/>
                <a:cs typeface="Arial"/>
              </a:rPr>
              <a:t> </a:t>
            </a:r>
            <a:r>
              <a:rPr dirty="0" sz="3100" b="1">
                <a:latin typeface="Arial"/>
                <a:cs typeface="Arial"/>
              </a:rPr>
              <a:t>and</a:t>
            </a:r>
            <a:r>
              <a:rPr dirty="0" sz="3100" spc="-50" b="1">
                <a:latin typeface="Arial"/>
                <a:cs typeface="Arial"/>
              </a:rPr>
              <a:t> </a:t>
            </a:r>
            <a:r>
              <a:rPr dirty="0" sz="3100" b="1">
                <a:latin typeface="Arial"/>
                <a:cs typeface="Arial"/>
              </a:rPr>
              <a:t>prevention</a:t>
            </a:r>
            <a:r>
              <a:rPr dirty="0" sz="3100" spc="-45" b="1">
                <a:latin typeface="Arial"/>
                <a:cs typeface="Arial"/>
              </a:rPr>
              <a:t> </a:t>
            </a:r>
            <a:r>
              <a:rPr dirty="0" sz="3100" spc="-25" b="1">
                <a:latin typeface="Arial"/>
                <a:cs typeface="Arial"/>
              </a:rPr>
              <a:t>by </a:t>
            </a:r>
            <a:r>
              <a:rPr dirty="0" sz="3100" b="1">
                <a:latin typeface="Arial"/>
                <a:cs typeface="Arial"/>
              </a:rPr>
              <a:t>addressing</a:t>
            </a:r>
            <a:r>
              <a:rPr dirty="0" sz="3100" spc="-40" b="1">
                <a:latin typeface="Arial"/>
                <a:cs typeface="Arial"/>
              </a:rPr>
              <a:t> </a:t>
            </a:r>
            <a:r>
              <a:rPr dirty="0" sz="3100" b="1">
                <a:latin typeface="Arial"/>
                <a:cs typeface="Arial"/>
              </a:rPr>
              <a:t>both</a:t>
            </a:r>
            <a:r>
              <a:rPr dirty="0" sz="3100" spc="-35" b="1">
                <a:latin typeface="Arial"/>
                <a:cs typeface="Arial"/>
              </a:rPr>
              <a:t> </a:t>
            </a:r>
            <a:r>
              <a:rPr dirty="0" sz="3100" b="1">
                <a:latin typeface="Arial"/>
                <a:cs typeface="Arial"/>
              </a:rPr>
              <a:t>individual</a:t>
            </a:r>
            <a:r>
              <a:rPr dirty="0" sz="3100" spc="-35" b="1">
                <a:latin typeface="Arial"/>
                <a:cs typeface="Arial"/>
              </a:rPr>
              <a:t> </a:t>
            </a:r>
            <a:r>
              <a:rPr dirty="0" sz="3100" b="1">
                <a:latin typeface="Arial"/>
                <a:cs typeface="Arial"/>
              </a:rPr>
              <a:t>student</a:t>
            </a:r>
            <a:r>
              <a:rPr dirty="0" sz="3100" spc="-30" b="1">
                <a:latin typeface="Arial"/>
                <a:cs typeface="Arial"/>
              </a:rPr>
              <a:t> </a:t>
            </a:r>
            <a:r>
              <a:rPr dirty="0" sz="3100" spc="-10" b="1">
                <a:latin typeface="Arial"/>
                <a:cs typeface="Arial"/>
              </a:rPr>
              <a:t>needs </a:t>
            </a:r>
            <a:r>
              <a:rPr dirty="0" sz="3100" b="1">
                <a:latin typeface="Arial"/>
                <a:cs typeface="Arial"/>
              </a:rPr>
              <a:t>and</a:t>
            </a:r>
            <a:r>
              <a:rPr dirty="0" sz="3100" spc="-110" b="1">
                <a:latin typeface="Arial"/>
                <a:cs typeface="Arial"/>
              </a:rPr>
              <a:t> </a:t>
            </a:r>
            <a:r>
              <a:rPr dirty="0" sz="3100" b="1">
                <a:latin typeface="Arial"/>
                <a:cs typeface="Arial"/>
              </a:rPr>
              <a:t>larger</a:t>
            </a:r>
            <a:r>
              <a:rPr dirty="0" sz="3100" spc="-100" b="1">
                <a:latin typeface="Arial"/>
                <a:cs typeface="Arial"/>
              </a:rPr>
              <a:t> </a:t>
            </a:r>
            <a:r>
              <a:rPr dirty="0" sz="3100" b="1">
                <a:latin typeface="Arial"/>
                <a:cs typeface="Arial"/>
              </a:rPr>
              <a:t>systemic</a:t>
            </a:r>
            <a:r>
              <a:rPr dirty="0" sz="3100" spc="-100" b="1">
                <a:latin typeface="Arial"/>
                <a:cs typeface="Arial"/>
              </a:rPr>
              <a:t> </a:t>
            </a:r>
            <a:r>
              <a:rPr dirty="0" sz="3100" b="1">
                <a:latin typeface="Arial"/>
                <a:cs typeface="Arial"/>
              </a:rPr>
              <a:t>factors</a:t>
            </a:r>
            <a:r>
              <a:rPr dirty="0" sz="3100" spc="-100" b="1">
                <a:latin typeface="Arial"/>
                <a:cs typeface="Arial"/>
              </a:rPr>
              <a:t> </a:t>
            </a:r>
            <a:r>
              <a:rPr dirty="0" sz="3100" b="1">
                <a:latin typeface="Arial"/>
                <a:cs typeface="Arial"/>
              </a:rPr>
              <a:t>that</a:t>
            </a:r>
            <a:r>
              <a:rPr dirty="0" sz="3100" spc="-100" b="1">
                <a:latin typeface="Arial"/>
                <a:cs typeface="Arial"/>
              </a:rPr>
              <a:t> </a:t>
            </a:r>
            <a:r>
              <a:rPr dirty="0" sz="3100" spc="-10" b="1">
                <a:latin typeface="Arial"/>
                <a:cs typeface="Arial"/>
              </a:rPr>
              <a:t>impact </a:t>
            </a:r>
            <a:r>
              <a:rPr dirty="0" sz="3100" b="1">
                <a:latin typeface="Arial"/>
                <a:cs typeface="Arial"/>
              </a:rPr>
              <a:t>school</a:t>
            </a:r>
            <a:r>
              <a:rPr dirty="0" sz="3100" spc="-35" b="1">
                <a:latin typeface="Arial"/>
                <a:cs typeface="Arial"/>
              </a:rPr>
              <a:t> </a:t>
            </a:r>
            <a:r>
              <a:rPr dirty="0" sz="3100" spc="-10" b="1">
                <a:latin typeface="Arial"/>
                <a:cs typeface="Arial"/>
              </a:rPr>
              <a:t>safety.</a:t>
            </a:r>
            <a:endParaRPr sz="31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60350" y="3208925"/>
            <a:ext cx="2746899" cy="1934574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566824" cy="13031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5924" y="561931"/>
            <a:ext cx="8369300" cy="922019"/>
          </a:xfrm>
          <a:prstGeom prst="rect"/>
        </p:spPr>
        <p:txBody>
          <a:bodyPr wrap="square" lIns="0" tIns="24765" rIns="0" bIns="0" rtlCol="0" vert="horz">
            <a:spAutoFit/>
          </a:bodyPr>
          <a:lstStyle/>
          <a:p>
            <a:pPr marL="866775" marR="5080" indent="-854710">
              <a:lnSpc>
                <a:spcPts val="3529"/>
              </a:lnSpc>
              <a:spcBef>
                <a:spcPts val="195"/>
              </a:spcBef>
            </a:pPr>
            <a:r>
              <a:rPr dirty="0" sz="2950" spc="-20" b="1" i="1">
                <a:latin typeface="Arial"/>
                <a:cs typeface="Arial"/>
              </a:rPr>
              <a:t>Together</a:t>
            </a:r>
            <a:r>
              <a:rPr dirty="0" sz="2950" spc="-20" b="1">
                <a:latin typeface="Arial"/>
                <a:cs typeface="Arial"/>
              </a:rPr>
              <a:t>,</a:t>
            </a:r>
            <a:r>
              <a:rPr dirty="0" sz="2950" spc="-105" b="1">
                <a:latin typeface="Arial"/>
                <a:cs typeface="Arial"/>
              </a:rPr>
              <a:t> </a:t>
            </a:r>
            <a:r>
              <a:rPr dirty="0" sz="2950" b="1">
                <a:latin typeface="Arial"/>
                <a:cs typeface="Arial"/>
              </a:rPr>
              <a:t>we</a:t>
            </a:r>
            <a:r>
              <a:rPr dirty="0" sz="2950" spc="-100" b="1">
                <a:latin typeface="Arial"/>
                <a:cs typeface="Arial"/>
              </a:rPr>
              <a:t> </a:t>
            </a:r>
            <a:r>
              <a:rPr dirty="0" sz="2950" b="1">
                <a:latin typeface="Arial"/>
                <a:cs typeface="Arial"/>
              </a:rPr>
              <a:t>can</a:t>
            </a:r>
            <a:r>
              <a:rPr dirty="0" sz="2950" spc="-100" b="1">
                <a:latin typeface="Arial"/>
                <a:cs typeface="Arial"/>
              </a:rPr>
              <a:t> </a:t>
            </a:r>
            <a:r>
              <a:rPr dirty="0" sz="2950" b="1">
                <a:latin typeface="Arial"/>
                <a:cs typeface="Arial"/>
              </a:rPr>
              <a:t>create</a:t>
            </a:r>
            <a:r>
              <a:rPr dirty="0" sz="2950" spc="-100" b="1">
                <a:latin typeface="Arial"/>
                <a:cs typeface="Arial"/>
              </a:rPr>
              <a:t> </a:t>
            </a:r>
            <a:r>
              <a:rPr dirty="0" sz="2950" spc="-20" b="1">
                <a:latin typeface="Arial"/>
                <a:cs typeface="Arial"/>
              </a:rPr>
              <a:t>safer,</a:t>
            </a:r>
            <a:r>
              <a:rPr dirty="0" sz="2950" spc="-105" b="1">
                <a:latin typeface="Arial"/>
                <a:cs typeface="Arial"/>
              </a:rPr>
              <a:t> </a:t>
            </a:r>
            <a:r>
              <a:rPr dirty="0" sz="2950" b="1">
                <a:latin typeface="Arial"/>
                <a:cs typeface="Arial"/>
              </a:rPr>
              <a:t>more</a:t>
            </a:r>
            <a:r>
              <a:rPr dirty="0" sz="2950" spc="-100" b="1">
                <a:latin typeface="Arial"/>
                <a:cs typeface="Arial"/>
              </a:rPr>
              <a:t> </a:t>
            </a:r>
            <a:r>
              <a:rPr dirty="0" sz="2950" spc="-10" b="1">
                <a:latin typeface="Arial"/>
                <a:cs typeface="Arial"/>
              </a:rPr>
              <a:t>supportive </a:t>
            </a:r>
            <a:r>
              <a:rPr dirty="0" sz="2950" b="1">
                <a:latin typeface="Arial"/>
                <a:cs typeface="Arial"/>
              </a:rPr>
              <a:t>school</a:t>
            </a:r>
            <a:r>
              <a:rPr dirty="0" sz="2950" spc="-95" b="1">
                <a:latin typeface="Arial"/>
                <a:cs typeface="Arial"/>
              </a:rPr>
              <a:t> </a:t>
            </a:r>
            <a:r>
              <a:rPr dirty="0" sz="2950" spc="-10" b="1">
                <a:latin typeface="Arial"/>
                <a:cs typeface="Arial"/>
              </a:rPr>
              <a:t>environments</a:t>
            </a:r>
            <a:r>
              <a:rPr dirty="0" sz="2950" spc="-95" b="1">
                <a:latin typeface="Arial"/>
                <a:cs typeface="Arial"/>
              </a:rPr>
              <a:t> </a:t>
            </a:r>
            <a:r>
              <a:rPr dirty="0" sz="2950" b="1">
                <a:latin typeface="Arial"/>
                <a:cs typeface="Arial"/>
              </a:rPr>
              <a:t>for</a:t>
            </a:r>
            <a:r>
              <a:rPr dirty="0" sz="2950" spc="-80" b="1">
                <a:latin typeface="Arial"/>
                <a:cs typeface="Arial"/>
              </a:rPr>
              <a:t> </a:t>
            </a:r>
            <a:r>
              <a:rPr dirty="0" sz="2950" b="1" i="1">
                <a:latin typeface="Arial"/>
                <a:cs typeface="Arial"/>
              </a:rPr>
              <a:t>all</a:t>
            </a:r>
            <a:r>
              <a:rPr dirty="0" sz="2950" spc="-90" b="1" i="1">
                <a:latin typeface="Arial"/>
                <a:cs typeface="Arial"/>
              </a:rPr>
              <a:t> </a:t>
            </a:r>
            <a:r>
              <a:rPr dirty="0" sz="2950" spc="-10" b="1">
                <a:latin typeface="Arial"/>
                <a:cs typeface="Arial"/>
              </a:rPr>
              <a:t>students.</a:t>
            </a:r>
            <a:endParaRPr sz="295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855479" y="3250269"/>
            <a:ext cx="5720080" cy="7893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R="62865">
              <a:lnSpc>
                <a:spcPct val="100000"/>
              </a:lnSpc>
              <a:spcBef>
                <a:spcPts val="90"/>
              </a:spcBef>
            </a:pPr>
            <a:r>
              <a:rPr dirty="0" sz="2950" b="1">
                <a:latin typeface="Arial"/>
                <a:cs typeface="Arial"/>
              </a:rPr>
              <a:t>Melinda</a:t>
            </a:r>
            <a:r>
              <a:rPr dirty="0" sz="2950" spc="-150" b="1">
                <a:latin typeface="Arial"/>
                <a:cs typeface="Arial"/>
              </a:rPr>
              <a:t> </a:t>
            </a:r>
            <a:r>
              <a:rPr dirty="0" sz="2950" b="1">
                <a:latin typeface="Arial"/>
                <a:cs typeface="Arial"/>
              </a:rPr>
              <a:t>Carson,</a:t>
            </a:r>
            <a:r>
              <a:rPr dirty="0" sz="2950" spc="-150" b="1">
                <a:latin typeface="Arial"/>
                <a:cs typeface="Arial"/>
              </a:rPr>
              <a:t> </a:t>
            </a:r>
            <a:r>
              <a:rPr dirty="0" sz="2950" spc="-20" b="1">
                <a:latin typeface="Arial"/>
                <a:cs typeface="Arial"/>
              </a:rPr>
              <a:t>LCSW</a:t>
            </a:r>
            <a:endParaRPr sz="29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dirty="0" sz="2050" b="1">
                <a:latin typeface="Arial"/>
                <a:cs typeface="Arial"/>
              </a:rPr>
              <a:t>School</a:t>
            </a:r>
            <a:r>
              <a:rPr dirty="0" sz="2050" spc="-75" b="1">
                <a:latin typeface="Arial"/>
                <a:cs typeface="Arial"/>
              </a:rPr>
              <a:t> </a:t>
            </a:r>
            <a:r>
              <a:rPr dirty="0" sz="2050" b="1">
                <a:latin typeface="Arial"/>
                <a:cs typeface="Arial"/>
              </a:rPr>
              <a:t>Social</a:t>
            </a:r>
            <a:r>
              <a:rPr dirty="0" sz="2050" spc="-60" b="1">
                <a:latin typeface="Arial"/>
                <a:cs typeface="Arial"/>
              </a:rPr>
              <a:t> </a:t>
            </a:r>
            <a:r>
              <a:rPr dirty="0" sz="2050" spc="-20" b="1">
                <a:latin typeface="Arial"/>
                <a:cs typeface="Arial"/>
              </a:rPr>
              <a:t>Workers</a:t>
            </a:r>
            <a:r>
              <a:rPr dirty="0" sz="2050" spc="-125" b="1">
                <a:latin typeface="Arial"/>
                <a:cs typeface="Arial"/>
              </a:rPr>
              <a:t> </a:t>
            </a:r>
            <a:r>
              <a:rPr dirty="0" sz="2050" spc="-10" b="1">
                <a:latin typeface="Arial"/>
                <a:cs typeface="Arial"/>
              </a:rPr>
              <a:t>Association</a:t>
            </a:r>
            <a:r>
              <a:rPr dirty="0" sz="2050" spc="-65" b="1">
                <a:latin typeface="Arial"/>
                <a:cs typeface="Arial"/>
              </a:rPr>
              <a:t> </a:t>
            </a:r>
            <a:r>
              <a:rPr dirty="0" sz="2050" b="1">
                <a:latin typeface="Arial"/>
                <a:cs typeface="Arial"/>
              </a:rPr>
              <a:t>of</a:t>
            </a:r>
            <a:r>
              <a:rPr dirty="0" sz="2050" spc="-60" b="1">
                <a:latin typeface="Arial"/>
                <a:cs typeface="Arial"/>
              </a:rPr>
              <a:t> </a:t>
            </a:r>
            <a:r>
              <a:rPr dirty="0" sz="2050" spc="-10" b="1">
                <a:latin typeface="Arial"/>
                <a:cs typeface="Arial"/>
              </a:rPr>
              <a:t>Georgia</a:t>
            </a:r>
            <a:endParaRPr sz="205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04625" y="1461100"/>
            <a:ext cx="3554049" cy="18264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 Senate Safe Firearm Storage Study Committee </dc:title>
  <dcterms:created xsi:type="dcterms:W3CDTF">2024-10-10T13:26:26Z</dcterms:created>
  <dcterms:modified xsi:type="dcterms:W3CDTF">2024-10-10T13:26:26Z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2024-10-10T00:00:00Z</vt:filetime>
  </property>
  <property fmtid="{D5CDD505-2E9C-101B-9397-08002B2CF9AE}" pid="3" name="Creator">
    <vt:lpwstr>Google</vt:lpwstr>
  </property>
  <property fmtid="{D5CDD505-2E9C-101B-9397-08002B2CF9AE}" pid="4" name="LastSaved">
    <vt:filetime>2024-10-10T00:00:00Z</vt:filetime>
  </property>
</Properties>
</file>