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8"/>
  </p:notesMasterIdLst>
  <p:sldIdLst>
    <p:sldId id="267" r:id="rId2"/>
    <p:sldId id="351" r:id="rId3"/>
    <p:sldId id="352" r:id="rId4"/>
    <p:sldId id="300" r:id="rId5"/>
    <p:sldId id="258" r:id="rId6"/>
    <p:sldId id="282" r:id="rId7"/>
    <p:sldId id="259" r:id="rId8"/>
    <p:sldId id="353" r:id="rId9"/>
    <p:sldId id="354" r:id="rId10"/>
    <p:sldId id="355" r:id="rId11"/>
    <p:sldId id="348" r:id="rId12"/>
    <p:sldId id="349" r:id="rId13"/>
    <p:sldId id="350" r:id="rId14"/>
    <p:sldId id="347" r:id="rId15"/>
    <p:sldId id="292" r:id="rId16"/>
    <p:sldId id="299" r:id="rId17"/>
    <p:sldId id="290" r:id="rId18"/>
    <p:sldId id="345" r:id="rId19"/>
    <p:sldId id="291" r:id="rId20"/>
    <p:sldId id="321" r:id="rId21"/>
    <p:sldId id="344" r:id="rId22"/>
    <p:sldId id="317" r:id="rId23"/>
    <p:sldId id="343" r:id="rId24"/>
    <p:sldId id="342" r:id="rId25"/>
    <p:sldId id="346" r:id="rId26"/>
    <p:sldId id="332"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77C"/>
    <a:srgbClr val="1199AB"/>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p:cViewPr varScale="1">
        <p:scale>
          <a:sx n="131" d="100"/>
          <a:sy n="131" d="100"/>
        </p:scale>
        <p:origin x="852"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8763EC2F-8AD2-4BDB-B06E-3E297124B823}" type="datetimeFigureOut">
              <a:rPr lang="en-US" smtClean="0"/>
              <a:t>10/9/2024</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E5190C61-A076-45C8-8631-DFC8A79F301B}" type="slidenum">
              <a:rPr lang="en-US" smtClean="0"/>
              <a:t>‹#›</a:t>
            </a:fld>
            <a:endParaRPr lang="en-US" dirty="0"/>
          </a:p>
        </p:txBody>
      </p:sp>
    </p:spTree>
    <p:extLst>
      <p:ext uri="{BB962C8B-B14F-4D97-AF65-F5344CB8AC3E}">
        <p14:creationId xmlns:p14="http://schemas.microsoft.com/office/powerpoint/2010/main" val="3819237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4</a:t>
            </a:fld>
            <a:endParaRPr lang="en-US" altLang="en-US" dirty="0">
              <a:solidFill>
                <a:prstClr val="black"/>
              </a:solidFill>
            </a:endParaRPr>
          </a:p>
        </p:txBody>
      </p:sp>
    </p:spTree>
    <p:extLst>
      <p:ext uri="{BB962C8B-B14F-4D97-AF65-F5344CB8AC3E}">
        <p14:creationId xmlns:p14="http://schemas.microsoft.com/office/powerpoint/2010/main" val="370050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pPr marL="0" marR="0" lvl="0" indent="0" algn="l" defTabSz="922921"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sto MT" pitchFamily="18" charset="0"/>
                <a:ea typeface="+mn-ea"/>
                <a:cs typeface="+mn-cs"/>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pPr marL="0" marR="0" lvl="0" indent="0" algn="r" defTabSz="922921" rtl="0" eaLnBrk="1" fontAlgn="auto" latinLnBrk="0" hangingPunct="1">
              <a:lnSpc>
                <a:spcPct val="100000"/>
              </a:lnSpc>
              <a:spcBef>
                <a:spcPts val="0"/>
              </a:spcBef>
              <a:spcAft>
                <a:spcPts val="0"/>
              </a:spcAft>
              <a:buClrTx/>
              <a:buSzTx/>
              <a:buFontTx/>
              <a:buNone/>
              <a:tabLst/>
              <a:defRPr/>
            </a:pPr>
            <a:fld id="{FEBB9D2D-8FEF-4C75-A214-BC322BF9254F}" type="slidenum">
              <a:rPr kumimoji="0" lang="en-US" altLang="en-US" sz="1200" b="0" i="0" u="none" strike="noStrike" kern="1200" cap="none" spc="0" normalizeH="0" baseline="0" noProof="0" smtClean="0">
                <a:ln>
                  <a:noFill/>
                </a:ln>
                <a:solidFill>
                  <a:prstClr val="black"/>
                </a:solidFill>
                <a:effectLst/>
                <a:uLnTx/>
                <a:uFillTx/>
                <a:latin typeface="Calisto MT" pitchFamily="18" charset="0"/>
                <a:ea typeface="+mn-ea"/>
                <a:cs typeface="+mn-cs"/>
              </a:rPr>
              <a:pPr marL="0" marR="0" lvl="0" indent="0" algn="r" defTabSz="922921"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sto MT" pitchFamily="18" charset="0"/>
              <a:ea typeface="+mn-ea"/>
              <a:cs typeface="+mn-cs"/>
            </a:endParaRPr>
          </a:p>
        </p:txBody>
      </p:sp>
    </p:spTree>
    <p:extLst>
      <p:ext uri="{BB962C8B-B14F-4D97-AF65-F5344CB8AC3E}">
        <p14:creationId xmlns:p14="http://schemas.microsoft.com/office/powerpoint/2010/main" val="60457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15</a:t>
            </a:fld>
            <a:endParaRPr lang="en-US" altLang="en-US" dirty="0">
              <a:solidFill>
                <a:prstClr val="black"/>
              </a:solidFill>
            </a:endParaRPr>
          </a:p>
        </p:txBody>
      </p:sp>
    </p:spTree>
    <p:extLst>
      <p:ext uri="{BB962C8B-B14F-4D97-AF65-F5344CB8AC3E}">
        <p14:creationId xmlns:p14="http://schemas.microsoft.com/office/powerpoint/2010/main" val="66996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16</a:t>
            </a:fld>
            <a:endParaRPr lang="en-US" altLang="en-US" dirty="0">
              <a:solidFill>
                <a:prstClr val="black"/>
              </a:solidFill>
            </a:endParaRPr>
          </a:p>
        </p:txBody>
      </p:sp>
    </p:spTree>
    <p:extLst>
      <p:ext uri="{BB962C8B-B14F-4D97-AF65-F5344CB8AC3E}">
        <p14:creationId xmlns:p14="http://schemas.microsoft.com/office/powerpoint/2010/main" val="188843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19</a:t>
            </a:fld>
            <a:endParaRPr lang="en-US" altLang="en-US" dirty="0">
              <a:solidFill>
                <a:prstClr val="black"/>
              </a:solidFill>
            </a:endParaRPr>
          </a:p>
        </p:txBody>
      </p:sp>
    </p:spTree>
    <p:extLst>
      <p:ext uri="{BB962C8B-B14F-4D97-AF65-F5344CB8AC3E}">
        <p14:creationId xmlns:p14="http://schemas.microsoft.com/office/powerpoint/2010/main" val="386204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20</a:t>
            </a:fld>
            <a:endParaRPr lang="en-US" altLang="en-US" dirty="0">
              <a:solidFill>
                <a:prstClr val="black"/>
              </a:solidFill>
            </a:endParaRPr>
          </a:p>
        </p:txBody>
      </p:sp>
    </p:spTree>
    <p:extLst>
      <p:ext uri="{BB962C8B-B14F-4D97-AF65-F5344CB8AC3E}">
        <p14:creationId xmlns:p14="http://schemas.microsoft.com/office/powerpoint/2010/main" val="991248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22</a:t>
            </a:fld>
            <a:endParaRPr lang="en-US" altLang="en-US" dirty="0">
              <a:solidFill>
                <a:prstClr val="black"/>
              </a:solidFill>
            </a:endParaRPr>
          </a:p>
        </p:txBody>
      </p:sp>
    </p:spTree>
    <p:extLst>
      <p:ext uri="{BB962C8B-B14F-4D97-AF65-F5344CB8AC3E}">
        <p14:creationId xmlns:p14="http://schemas.microsoft.com/office/powerpoint/2010/main" val="202766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5</a:t>
            </a:fld>
            <a:endParaRPr lang="en-US" altLang="en-US" dirty="0">
              <a:solidFill>
                <a:prstClr val="black"/>
              </a:solidFill>
            </a:endParaRPr>
          </a:p>
        </p:txBody>
      </p:sp>
    </p:spTree>
    <p:extLst>
      <p:ext uri="{BB962C8B-B14F-4D97-AF65-F5344CB8AC3E}">
        <p14:creationId xmlns:p14="http://schemas.microsoft.com/office/powerpoint/2010/main" val="50498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6</a:t>
            </a:fld>
            <a:endParaRPr lang="en-US" altLang="en-US" dirty="0">
              <a:solidFill>
                <a:prstClr val="black"/>
              </a:solidFill>
            </a:endParaRPr>
          </a:p>
        </p:txBody>
      </p:sp>
    </p:spTree>
    <p:extLst>
      <p:ext uri="{BB962C8B-B14F-4D97-AF65-F5344CB8AC3E}">
        <p14:creationId xmlns:p14="http://schemas.microsoft.com/office/powerpoint/2010/main" val="188903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r>
              <a:rPr lang="en-US" altLang="en-US" dirty="0">
                <a:solidFill>
                  <a:prstClr val="black"/>
                </a:solidFill>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fld id="{FEBB9D2D-8FEF-4C75-A214-BC322BF9254F}" type="slidenum">
              <a:rPr lang="en-US" altLang="en-US" smtClean="0">
                <a:solidFill>
                  <a:prstClr val="black"/>
                </a:solidFill>
              </a:rPr>
              <a:pPr/>
              <a:t>7</a:t>
            </a:fld>
            <a:endParaRPr lang="en-US" altLang="en-US" dirty="0">
              <a:solidFill>
                <a:prstClr val="black"/>
              </a:solidFill>
            </a:endParaRPr>
          </a:p>
        </p:txBody>
      </p:sp>
    </p:spTree>
    <p:extLst>
      <p:ext uri="{BB962C8B-B14F-4D97-AF65-F5344CB8AC3E}">
        <p14:creationId xmlns:p14="http://schemas.microsoft.com/office/powerpoint/2010/main" val="202960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57BC7-5087-5646-8E93-B8E3F9497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47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 – </a:t>
            </a:r>
          </a:p>
          <a:p>
            <a:r>
              <a:rPr lang="en-US" dirty="0"/>
              <a:t>Hit first major milestone of 1 million back and forth messages – robust, supportive conversations making a life saving impact</a:t>
            </a:r>
          </a:p>
        </p:txBody>
      </p:sp>
      <p:sp>
        <p:nvSpPr>
          <p:cNvPr id="4" name="Slide Number Placeholder 3"/>
          <p:cNvSpPr>
            <a:spLocks noGrp="1"/>
          </p:cNvSpPr>
          <p:nvPr>
            <p:ph type="sldNum" sz="quarter" idx="5"/>
          </p:nvPr>
        </p:nvSpPr>
        <p:spPr/>
        <p:txBody>
          <a:bodyPr/>
          <a:lstStyle/>
          <a:p>
            <a:fld id="{D9457BC7-5087-5646-8E93-B8E3F9497182}" type="slidenum">
              <a:rPr lang="en-US" smtClean="0"/>
              <a:t>9</a:t>
            </a:fld>
            <a:endParaRPr lang="en-US" dirty="0"/>
          </a:p>
        </p:txBody>
      </p:sp>
    </p:spTree>
    <p:extLst>
      <p:ext uri="{BB962C8B-B14F-4D97-AF65-F5344CB8AC3E}">
        <p14:creationId xmlns:p14="http://schemas.microsoft.com/office/powerpoint/2010/main" val="335707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57BC7-5087-5646-8E93-B8E3F94971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07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2021</a:t>
            </a:r>
            <a:r>
              <a:rPr lang="en-US" sz="1200" b="0" i="0" kern="1200" dirty="0" smtClean="0">
                <a:solidFill>
                  <a:schemeClr val="tx1"/>
                </a:solidFill>
                <a:effectLst/>
                <a:latin typeface="+mn-lt"/>
                <a:ea typeface="+mn-ea"/>
                <a:cs typeface="+mn-cs"/>
              </a:rPr>
              <a:t> study examines 67 disrupted plots against K-12 schools between 2006-2018.  All 67 potential plots were disrupted</a:t>
            </a:r>
            <a:r>
              <a:rPr lang="en-US" sz="1200" b="0" i="0" kern="1200" baseline="0" dirty="0" smtClean="0">
                <a:solidFill>
                  <a:schemeClr val="tx1"/>
                </a:solidFill>
                <a:effectLst/>
                <a:latin typeface="+mn-lt"/>
                <a:ea typeface="+mn-ea"/>
                <a:cs typeface="+mn-cs"/>
              </a:rPr>
              <a:t> and violence averted because someone saw something and then said something. https://www.secretservice.gov/sites/default/files/reports/2021-03/USSS%20Averting%20Targeted%20School%20Violence.2021.03.pdf</a:t>
            </a:r>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pPr marL="0" marR="0" lvl="0" indent="0" algn="l" defTabSz="922921"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sto MT" pitchFamily="18" charset="0"/>
                <a:ea typeface="+mn-ea"/>
                <a:cs typeface="+mn-cs"/>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pPr marL="0" marR="0" lvl="0" indent="0" algn="r" defTabSz="922921" rtl="0" eaLnBrk="1" fontAlgn="auto" latinLnBrk="0" hangingPunct="1">
              <a:lnSpc>
                <a:spcPct val="100000"/>
              </a:lnSpc>
              <a:spcBef>
                <a:spcPts val="0"/>
              </a:spcBef>
              <a:spcAft>
                <a:spcPts val="0"/>
              </a:spcAft>
              <a:buClrTx/>
              <a:buSzTx/>
              <a:buFontTx/>
              <a:buNone/>
              <a:tabLst/>
              <a:defRPr/>
            </a:pPr>
            <a:fld id="{FEBB9D2D-8FEF-4C75-A214-BC322BF9254F}" type="slidenum">
              <a:rPr kumimoji="0" lang="en-US" altLang="en-US" sz="1200" b="0" i="0" u="none" strike="noStrike" kern="1200" cap="none" spc="0" normalizeH="0" baseline="0" noProof="0" smtClean="0">
                <a:ln>
                  <a:noFill/>
                </a:ln>
                <a:solidFill>
                  <a:prstClr val="black"/>
                </a:solidFill>
                <a:effectLst/>
                <a:uLnTx/>
                <a:uFillTx/>
                <a:latin typeface="Calisto MT" pitchFamily="18" charset="0"/>
                <a:ea typeface="+mn-ea"/>
                <a:cs typeface="+mn-cs"/>
              </a:rPr>
              <a:pPr marL="0" marR="0" lvl="0" indent="0" algn="r" defTabSz="922921"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sto MT" pitchFamily="18" charset="0"/>
              <a:ea typeface="+mn-ea"/>
              <a:cs typeface="+mn-cs"/>
            </a:endParaRPr>
          </a:p>
        </p:txBody>
      </p:sp>
    </p:spTree>
    <p:extLst>
      <p:ext uri="{BB962C8B-B14F-4D97-AF65-F5344CB8AC3E}">
        <p14:creationId xmlns:p14="http://schemas.microsoft.com/office/powerpoint/2010/main" val="426562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2021</a:t>
            </a:r>
            <a:r>
              <a:rPr lang="en-US" sz="1200" b="0" i="0" kern="1200" dirty="0" smtClean="0">
                <a:solidFill>
                  <a:schemeClr val="tx1"/>
                </a:solidFill>
                <a:effectLst/>
                <a:latin typeface="+mn-lt"/>
                <a:ea typeface="+mn-ea"/>
                <a:cs typeface="+mn-cs"/>
              </a:rPr>
              <a:t> study examines 67 disrupted plots against K-12 schools between 2006-2018.  All 67 potential plots were disrupted</a:t>
            </a:r>
            <a:r>
              <a:rPr lang="en-US" sz="1200" b="0" i="0" kern="1200" baseline="0" dirty="0" smtClean="0">
                <a:solidFill>
                  <a:schemeClr val="tx1"/>
                </a:solidFill>
                <a:effectLst/>
                <a:latin typeface="+mn-lt"/>
                <a:ea typeface="+mn-ea"/>
                <a:cs typeface="+mn-cs"/>
              </a:rPr>
              <a:t> and violence averted because someone saw something and then said something. https://www.secretservice.gov/sites/default/files/reports/2021-03/USSS%20Averting%20Targeted%20School%20Violence.2021.03.pdf</a:t>
            </a:r>
            <a:endParaRPr lang="en-US" altLang="en-US" dirty="0"/>
          </a:p>
        </p:txBody>
      </p:sp>
      <p:sp>
        <p:nvSpPr>
          <p:cNvPr id="2570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pPr marL="0" marR="0" lvl="0" indent="0" algn="l" defTabSz="922921"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sto MT" pitchFamily="18" charset="0"/>
                <a:ea typeface="+mn-ea"/>
                <a:cs typeface="+mn-cs"/>
              </a:rPr>
              <a:t>NH PV SS 12/8/2008</a:t>
            </a:r>
          </a:p>
        </p:txBody>
      </p:sp>
      <p:sp>
        <p:nvSpPr>
          <p:cNvPr id="257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21">
              <a:defRPr>
                <a:solidFill>
                  <a:schemeClr val="tx1"/>
                </a:solidFill>
                <a:latin typeface="Calisto MT" pitchFamily="18" charset="0"/>
              </a:defRPr>
            </a:lvl1pPr>
            <a:lvl2pPr marL="737077" indent="-283490" defTabSz="922921">
              <a:defRPr>
                <a:solidFill>
                  <a:schemeClr val="tx1"/>
                </a:solidFill>
                <a:latin typeface="Calisto MT" pitchFamily="18" charset="0"/>
              </a:defRPr>
            </a:lvl2pPr>
            <a:lvl3pPr marL="1133964" indent="-226793" defTabSz="922921">
              <a:defRPr>
                <a:solidFill>
                  <a:schemeClr val="tx1"/>
                </a:solidFill>
                <a:latin typeface="Calisto MT" pitchFamily="18" charset="0"/>
              </a:defRPr>
            </a:lvl3pPr>
            <a:lvl4pPr marL="1587549" indent="-226793" defTabSz="922921">
              <a:defRPr>
                <a:solidFill>
                  <a:schemeClr val="tx1"/>
                </a:solidFill>
                <a:latin typeface="Calisto MT" pitchFamily="18" charset="0"/>
              </a:defRPr>
            </a:lvl4pPr>
            <a:lvl5pPr marL="2041135" indent="-226793" defTabSz="922921">
              <a:defRPr>
                <a:solidFill>
                  <a:schemeClr val="tx1"/>
                </a:solidFill>
                <a:latin typeface="Calisto MT" pitchFamily="18" charset="0"/>
              </a:defRPr>
            </a:lvl5pPr>
            <a:lvl6pPr marL="2494720" indent="-226793" defTabSz="922921" eaLnBrk="0" fontAlgn="base" hangingPunct="0">
              <a:spcBef>
                <a:spcPct val="0"/>
              </a:spcBef>
              <a:spcAft>
                <a:spcPct val="0"/>
              </a:spcAft>
              <a:defRPr>
                <a:solidFill>
                  <a:schemeClr val="tx1"/>
                </a:solidFill>
                <a:latin typeface="Calisto MT" pitchFamily="18" charset="0"/>
              </a:defRPr>
            </a:lvl6pPr>
            <a:lvl7pPr marL="2948305" indent="-226793" defTabSz="922921" eaLnBrk="0" fontAlgn="base" hangingPunct="0">
              <a:spcBef>
                <a:spcPct val="0"/>
              </a:spcBef>
              <a:spcAft>
                <a:spcPct val="0"/>
              </a:spcAft>
              <a:defRPr>
                <a:solidFill>
                  <a:schemeClr val="tx1"/>
                </a:solidFill>
                <a:latin typeface="Calisto MT" pitchFamily="18" charset="0"/>
              </a:defRPr>
            </a:lvl7pPr>
            <a:lvl8pPr marL="3401892" indent="-226793" defTabSz="922921" eaLnBrk="0" fontAlgn="base" hangingPunct="0">
              <a:spcBef>
                <a:spcPct val="0"/>
              </a:spcBef>
              <a:spcAft>
                <a:spcPct val="0"/>
              </a:spcAft>
              <a:defRPr>
                <a:solidFill>
                  <a:schemeClr val="tx1"/>
                </a:solidFill>
                <a:latin typeface="Calisto MT" pitchFamily="18" charset="0"/>
              </a:defRPr>
            </a:lvl8pPr>
            <a:lvl9pPr marL="3855477" indent="-226793" defTabSz="922921" eaLnBrk="0" fontAlgn="base" hangingPunct="0">
              <a:spcBef>
                <a:spcPct val="0"/>
              </a:spcBef>
              <a:spcAft>
                <a:spcPct val="0"/>
              </a:spcAft>
              <a:defRPr>
                <a:solidFill>
                  <a:schemeClr val="tx1"/>
                </a:solidFill>
                <a:latin typeface="Calisto MT" pitchFamily="18" charset="0"/>
              </a:defRPr>
            </a:lvl9pPr>
          </a:lstStyle>
          <a:p>
            <a:pPr marL="0" marR="0" lvl="0" indent="0" algn="r" defTabSz="922921" rtl="0" eaLnBrk="1" fontAlgn="auto" latinLnBrk="0" hangingPunct="1">
              <a:lnSpc>
                <a:spcPct val="100000"/>
              </a:lnSpc>
              <a:spcBef>
                <a:spcPts val="0"/>
              </a:spcBef>
              <a:spcAft>
                <a:spcPts val="0"/>
              </a:spcAft>
              <a:buClrTx/>
              <a:buSzTx/>
              <a:buFontTx/>
              <a:buNone/>
              <a:tabLst/>
              <a:defRPr/>
            </a:pPr>
            <a:fld id="{FEBB9D2D-8FEF-4C75-A214-BC322BF9254F}" type="slidenum">
              <a:rPr kumimoji="0" lang="en-US" altLang="en-US" sz="1200" b="0" i="0" u="none" strike="noStrike" kern="1200" cap="none" spc="0" normalizeH="0" baseline="0" noProof="0" smtClean="0">
                <a:ln>
                  <a:noFill/>
                </a:ln>
                <a:solidFill>
                  <a:prstClr val="black"/>
                </a:solidFill>
                <a:effectLst/>
                <a:uLnTx/>
                <a:uFillTx/>
                <a:latin typeface="Calisto MT" pitchFamily="18" charset="0"/>
                <a:ea typeface="+mn-ea"/>
                <a:cs typeface="+mn-cs"/>
              </a:rPr>
              <a:pPr marL="0" marR="0" lvl="0" indent="0" algn="r" defTabSz="922921"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sto MT" pitchFamily="18" charset="0"/>
              <a:ea typeface="+mn-ea"/>
              <a:cs typeface="+mn-cs"/>
            </a:endParaRPr>
          </a:p>
        </p:txBody>
      </p:sp>
    </p:spTree>
    <p:extLst>
      <p:ext uri="{BB962C8B-B14F-4D97-AF65-F5344CB8AC3E}">
        <p14:creationId xmlns:p14="http://schemas.microsoft.com/office/powerpoint/2010/main" val="94710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411347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423402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350143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172737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1293840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831210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2997144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136656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42404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9CD6-84E1-5748-AB9E-7CC0D237B945}"/>
              </a:ext>
            </a:extLst>
          </p:cNvPr>
          <p:cNvSpPr>
            <a:spLocks noGrp="1"/>
          </p:cNvSpPr>
          <p:nvPr>
            <p:ph type="title" hasCustomPrompt="1"/>
          </p:nvPr>
        </p:nvSpPr>
        <p:spPr>
          <a:xfrm>
            <a:off x="0" y="1"/>
            <a:ext cx="9144000" cy="1325563"/>
          </a:xfrm>
          <a:prstGeom prst="rect">
            <a:avLst/>
          </a:prstGeom>
          <a:solidFill>
            <a:schemeClr val="accent1"/>
          </a:solidFill>
        </p:spPr>
        <p:txBody>
          <a:bodyPr/>
          <a:lstStyle>
            <a:lvl1pPr algn="ctr">
              <a:defRPr>
                <a:solidFill>
                  <a:schemeClr val="bg1"/>
                </a:solidFill>
              </a:defRPr>
            </a:lvl1pPr>
          </a:lstStyle>
          <a:p>
            <a:r>
              <a:rPr lang="en-US" dirty="0"/>
              <a:t>SECTION TITLE HERE</a:t>
            </a:r>
          </a:p>
        </p:txBody>
      </p:sp>
      <p:sp>
        <p:nvSpPr>
          <p:cNvPr id="3" name="Content Placeholder 2">
            <a:extLst>
              <a:ext uri="{FF2B5EF4-FFF2-40B4-BE49-F238E27FC236}">
                <a16:creationId xmlns:a16="http://schemas.microsoft.com/office/drawing/2014/main" id="{338CCDEC-D2A8-AF46-B31D-D9C7E4264B8C}"/>
              </a:ext>
            </a:extLst>
          </p:cNvPr>
          <p:cNvSpPr>
            <a:spLocks noGrp="1"/>
          </p:cNvSpPr>
          <p:nvPr>
            <p:ph idx="1"/>
          </p:nvPr>
        </p:nvSpPr>
        <p:spPr>
          <a:xfrm>
            <a:off x="628650" y="1698122"/>
            <a:ext cx="39433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61AC29BF-E2B6-A34C-BF5F-D365D19D5369}"/>
              </a:ext>
            </a:extLst>
          </p:cNvPr>
          <p:cNvSpPr>
            <a:spLocks noGrp="1"/>
          </p:cNvSpPr>
          <p:nvPr>
            <p:ph type="pic" idx="13"/>
          </p:nvPr>
        </p:nvSpPr>
        <p:spPr>
          <a:xfrm>
            <a:off x="4735903" y="1698122"/>
            <a:ext cx="3779447" cy="43513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pic>
        <p:nvPicPr>
          <p:cNvPr id="5" name="Picture 4">
            <a:extLst>
              <a:ext uri="{FF2B5EF4-FFF2-40B4-BE49-F238E27FC236}">
                <a16:creationId xmlns:a16="http://schemas.microsoft.com/office/drawing/2014/main" id="{8C8A213C-34E5-5343-832A-1A0B0B5673F1}"/>
              </a:ext>
            </a:extLst>
          </p:cNvPr>
          <p:cNvPicPr>
            <a:picLocks noChangeAspect="1"/>
          </p:cNvPicPr>
          <p:nvPr userDrawn="1"/>
        </p:nvPicPr>
        <p:blipFill>
          <a:blip r:embed="rId2"/>
          <a:stretch>
            <a:fillRect/>
          </a:stretch>
        </p:blipFill>
        <p:spPr>
          <a:xfrm>
            <a:off x="8101012" y="6318355"/>
            <a:ext cx="825818" cy="393595"/>
          </a:xfrm>
          <a:prstGeom prst="rect">
            <a:avLst/>
          </a:prstGeom>
        </p:spPr>
      </p:pic>
    </p:spTree>
    <p:extLst>
      <p:ext uri="{BB962C8B-B14F-4D97-AF65-F5344CB8AC3E}">
        <p14:creationId xmlns:p14="http://schemas.microsoft.com/office/powerpoint/2010/main" val="2271937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9CD6-84E1-5748-AB9E-7CC0D237B945}"/>
              </a:ext>
            </a:extLst>
          </p:cNvPr>
          <p:cNvSpPr>
            <a:spLocks noGrp="1"/>
          </p:cNvSpPr>
          <p:nvPr>
            <p:ph type="title" hasCustomPrompt="1"/>
          </p:nvPr>
        </p:nvSpPr>
        <p:spPr>
          <a:xfrm>
            <a:off x="0" y="1"/>
            <a:ext cx="9144000" cy="1325563"/>
          </a:xfrm>
          <a:prstGeom prst="rect">
            <a:avLst/>
          </a:prstGeom>
          <a:solidFill>
            <a:schemeClr val="accent1"/>
          </a:solidFill>
        </p:spPr>
        <p:txBody>
          <a:bodyPr/>
          <a:lstStyle>
            <a:lvl1pPr algn="ctr">
              <a:defRPr>
                <a:solidFill>
                  <a:schemeClr val="bg1"/>
                </a:solidFill>
              </a:defRPr>
            </a:lvl1pPr>
          </a:lstStyle>
          <a:p>
            <a:r>
              <a:rPr lang="en-US" dirty="0"/>
              <a:t>SECTION TITLE HERE</a:t>
            </a:r>
          </a:p>
        </p:txBody>
      </p:sp>
      <p:sp>
        <p:nvSpPr>
          <p:cNvPr id="3" name="Content Placeholder 2">
            <a:extLst>
              <a:ext uri="{FF2B5EF4-FFF2-40B4-BE49-F238E27FC236}">
                <a16:creationId xmlns:a16="http://schemas.microsoft.com/office/drawing/2014/main" id="{338CCDEC-D2A8-AF46-B31D-D9C7E4264B8C}"/>
              </a:ext>
            </a:extLst>
          </p:cNvPr>
          <p:cNvSpPr>
            <a:spLocks noGrp="1"/>
          </p:cNvSpPr>
          <p:nvPr>
            <p:ph idx="1"/>
          </p:nvPr>
        </p:nvSpPr>
        <p:spPr>
          <a:xfrm>
            <a:off x="628650" y="1698122"/>
            <a:ext cx="39433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61AC29BF-E2B6-A34C-BF5F-D365D19D5369}"/>
              </a:ext>
            </a:extLst>
          </p:cNvPr>
          <p:cNvSpPr>
            <a:spLocks noGrp="1"/>
          </p:cNvSpPr>
          <p:nvPr>
            <p:ph type="pic" idx="13"/>
          </p:nvPr>
        </p:nvSpPr>
        <p:spPr>
          <a:xfrm>
            <a:off x="4735903" y="1698122"/>
            <a:ext cx="3779447" cy="43513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pic>
        <p:nvPicPr>
          <p:cNvPr id="5" name="Picture 4">
            <a:extLst>
              <a:ext uri="{FF2B5EF4-FFF2-40B4-BE49-F238E27FC236}">
                <a16:creationId xmlns:a16="http://schemas.microsoft.com/office/drawing/2014/main" id="{8C8A213C-34E5-5343-832A-1A0B0B5673F1}"/>
              </a:ext>
            </a:extLst>
          </p:cNvPr>
          <p:cNvPicPr>
            <a:picLocks noChangeAspect="1"/>
          </p:cNvPicPr>
          <p:nvPr userDrawn="1"/>
        </p:nvPicPr>
        <p:blipFill>
          <a:blip r:embed="rId2"/>
          <a:stretch>
            <a:fillRect/>
          </a:stretch>
        </p:blipFill>
        <p:spPr>
          <a:xfrm>
            <a:off x="8101012" y="6318355"/>
            <a:ext cx="825818" cy="393595"/>
          </a:xfrm>
          <a:prstGeom prst="rect">
            <a:avLst/>
          </a:prstGeom>
        </p:spPr>
      </p:pic>
    </p:spTree>
    <p:extLst>
      <p:ext uri="{BB962C8B-B14F-4D97-AF65-F5344CB8AC3E}">
        <p14:creationId xmlns:p14="http://schemas.microsoft.com/office/powerpoint/2010/main" val="154428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377510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206207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253277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118868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1022845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82411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192846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A072E2-DEFF-4177-B6EC-EF20C5B372A6}" type="datetimeFigureOut">
              <a:rPr lang="en-US" smtClean="0"/>
              <a:t>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09D6BD-B728-45ED-AD97-437CDF0CC7DA}" type="slidenum">
              <a:rPr lang="en-US" smtClean="0"/>
              <a:t>‹#›</a:t>
            </a:fld>
            <a:endParaRPr lang="en-US" dirty="0"/>
          </a:p>
        </p:txBody>
      </p:sp>
    </p:spTree>
    <p:extLst>
      <p:ext uri="{BB962C8B-B14F-4D97-AF65-F5344CB8AC3E}">
        <p14:creationId xmlns:p14="http://schemas.microsoft.com/office/powerpoint/2010/main" val="285588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9A072E2-DEFF-4177-B6EC-EF20C5B372A6}" type="datetimeFigureOut">
              <a:rPr lang="en-US" smtClean="0"/>
              <a:t>10/9/2024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809D6BD-B728-45ED-AD97-437CDF0CC7DA}" type="slidenum">
              <a:rPr lang="en-US" smtClean="0"/>
              <a:t>‹#›</a:t>
            </a:fld>
            <a:endParaRPr lang="en-US" dirty="0"/>
          </a:p>
        </p:txBody>
      </p:sp>
    </p:spTree>
    <p:extLst>
      <p:ext uri="{BB962C8B-B14F-4D97-AF65-F5344CB8AC3E}">
        <p14:creationId xmlns:p14="http://schemas.microsoft.com/office/powerpoint/2010/main" val="189368067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chiganmedicine.org/author/patrick-carter-m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secretservice.gov/sites/default/files/2020-04/Protecting_Americas_Schools.pdf" TargetMode="External"/><Relationship Id="rId5" Type="http://schemas.openxmlformats.org/officeDocument/2006/relationships/hyperlink" Target="https://everytownresearch.org/report/preventing-gun-violence-in-american-schools/"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le.utah.gov/~2015/bills/static/HB0364.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hyperlink" Target="http://le.utah.gov/~2016/bills/static/HB0440.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hyperlink" Target="https://le.utah.gov/interim/2018/pdf/00004504.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le.utah.gov/interim/2018/pdf/00004504.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le.utah.gov/~2019/bills/static/HB0017.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le.utah.gov/interim/2019/pdf/00004981.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https://www.youtube.com/embed/trbame0kn1o?si=Vdb6m0Z5g4TdgFg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e.utah.gov/interim/2019/pdf/00004974.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le.utah.gov/~2021/bills/static/HB0200.html" TargetMode="External"/><Relationship Id="rId2" Type="http://schemas.openxmlformats.org/officeDocument/2006/relationships/hyperlink" Target="https://le.utah.gov/~2022/bills/static/HB0002.html" TargetMode="Externa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hyperlink" Target="https://le.utah.gov/~2023/bills/static/HB0300.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le.utah.gov/~2023/bills/static/HB0300.html" TargetMode="External"/><Relationship Id="rId2" Type="http://schemas.openxmlformats.org/officeDocument/2006/relationships/hyperlink" Target="https://le.utah.gov/~2022/bills/static/HB0002.html" TargetMode="Externa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hyperlink" Target="mailto:seliason@le.utah.gov"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mp"/><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http://le.utah.gov/~2013/bills/static/HB0298.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hyperlink" Target="http://le.utah.gov/~2014/bills/static/HB0134.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le.utah.gov/~2014/bills/static/HB0329.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le.utah.gov/~2014/bills/static/HB0023.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le.utah.gov/~2015/bills/static/SB0175.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71570" y="5686813"/>
            <a:ext cx="7885509" cy="909484"/>
          </a:xfrm>
        </p:spPr>
        <p:txBody>
          <a:bodyPr>
            <a:normAutofit fontScale="92500" lnSpcReduction="20000"/>
          </a:bodyPr>
          <a:lstStyle/>
          <a:p>
            <a:pPr algn="ctr"/>
            <a:r>
              <a:rPr lang="en-US" sz="3200" b="1"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rPr>
              <a:t>Representative Steve Eliason</a:t>
            </a:r>
          </a:p>
          <a:p>
            <a:pPr algn="ctr"/>
            <a:r>
              <a:rPr lang="en-US" sz="3200" b="1" dirty="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rPr>
              <a:t>Utah House of Representatives</a:t>
            </a:r>
          </a:p>
          <a:p>
            <a:endParaRPr lang="en-US" dirty="0"/>
          </a:p>
        </p:txBody>
      </p:sp>
      <p:sp>
        <p:nvSpPr>
          <p:cNvPr id="7" name="AutoShape 6" descr="Image result for utah legislature"/>
          <p:cNvSpPr>
            <a:spLocks noGrp="1" noChangeAspect="1" noChangeArrowheads="1"/>
          </p:cNvSpPr>
          <p:nvPr>
            <p:ph type="title"/>
          </p:nvPr>
        </p:nvSpPr>
        <p:spPr bwMode="auto">
          <a:xfrm>
            <a:off x="304799" y="220852"/>
            <a:ext cx="8534400" cy="13912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pPr algn="ctr"/>
            <a:r>
              <a:rPr lang="en-US" sz="3600" b="1" dirty="0" smtClean="0"/>
              <a:t>Utah Youth Mental Health  </a:t>
            </a:r>
            <a:br>
              <a:rPr lang="en-US" sz="3600" b="1" dirty="0" smtClean="0"/>
            </a:br>
            <a:r>
              <a:rPr lang="en-US" sz="3600" b="1" dirty="0" smtClean="0"/>
              <a:t>&amp; Firearm Safe Storage Legislation</a:t>
            </a:r>
            <a:r>
              <a:rPr lang="en-US" sz="3600" b="1" dirty="0" smtClean="0"/>
              <a:t> </a:t>
            </a:r>
            <a:r>
              <a:rPr lang="en-US" sz="3600" b="1" dirty="0" smtClean="0"/>
              <a:t/>
            </a:r>
            <a:br>
              <a:rPr lang="en-US" sz="3600" b="1" dirty="0" smtClean="0"/>
            </a:br>
            <a:r>
              <a:rPr lang="en-US" sz="3600" b="1" dirty="0" smtClean="0"/>
              <a:t>Utah State Legislature 2012-2024</a:t>
            </a:r>
            <a:endParaRPr lang="en-US" sz="36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170" y="1736296"/>
            <a:ext cx="3245224" cy="2367685"/>
          </a:xfrm>
          <a:prstGeom prst="rect">
            <a:avLst/>
          </a:prstGeom>
        </p:spPr>
      </p:pic>
      <p:pic>
        <p:nvPicPr>
          <p:cNvPr id="28676" name="Picture 4" descr="Image result for utah legislature suicide prevention capitol steps sho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993781"/>
            <a:ext cx="2490267" cy="211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94242"/>
            <a:ext cx="4910675" cy="136835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069778"/>
            <a:ext cx="2667000" cy="2000250"/>
          </a:xfrm>
          <a:prstGeom prst="rect">
            <a:avLst/>
          </a:prstGeom>
        </p:spPr>
      </p:pic>
    </p:spTree>
    <p:extLst>
      <p:ext uri="{BB962C8B-B14F-4D97-AF65-F5344CB8AC3E}">
        <p14:creationId xmlns:p14="http://schemas.microsoft.com/office/powerpoint/2010/main" val="1608781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F479-498C-E24B-9450-2C44D188511E}"/>
              </a:ext>
            </a:extLst>
          </p:cNvPr>
          <p:cNvSpPr>
            <a:spLocks noGrp="1"/>
          </p:cNvSpPr>
          <p:nvPr>
            <p:ph type="ctrTitle"/>
          </p:nvPr>
        </p:nvSpPr>
        <p:spPr>
          <a:xfrm>
            <a:off x="2921122" y="1031817"/>
            <a:ext cx="5385194" cy="840730"/>
          </a:xfrm>
        </p:spPr>
        <p:txBody>
          <a:bodyPr>
            <a:noAutofit/>
          </a:bodyPr>
          <a:lstStyle/>
          <a:p>
            <a:r>
              <a:rPr lang="en-US" sz="2400" dirty="0">
                <a:latin typeface="Century Gothic" panose="020B0502020202020204" pitchFamily="34" charset="0"/>
              </a:rPr>
              <a:t>Threats &amp; Potential Acts of Violence Reported in FY22</a:t>
            </a:r>
          </a:p>
        </p:txBody>
      </p:sp>
      <p:sp>
        <p:nvSpPr>
          <p:cNvPr id="3" name="Title 1">
            <a:extLst>
              <a:ext uri="{FF2B5EF4-FFF2-40B4-BE49-F238E27FC236}">
                <a16:creationId xmlns:a16="http://schemas.microsoft.com/office/drawing/2014/main" id="{A0E3F479-498C-E24B-9450-2C44D188511E}"/>
              </a:ext>
            </a:extLst>
          </p:cNvPr>
          <p:cNvSpPr txBox="1">
            <a:spLocks/>
          </p:cNvSpPr>
          <p:nvPr/>
        </p:nvSpPr>
        <p:spPr>
          <a:xfrm>
            <a:off x="152400" y="685800"/>
            <a:ext cx="2396508" cy="1349779"/>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6000" b="1" i="0" kern="1200">
                <a:solidFill>
                  <a:schemeClr val="tx2"/>
                </a:solidFill>
                <a:latin typeface="Sofia Pro Semi Bold" pitchFamily="2" charset="0"/>
                <a:ea typeface="+mj-ea"/>
                <a:cs typeface="+mj-cs"/>
              </a:defRPr>
            </a:lvl1pPr>
          </a:lstStyle>
          <a:p>
            <a:pPr defTabSz="685800">
              <a:defRPr/>
            </a:pPr>
            <a:r>
              <a:rPr lang="en-US" sz="8250" dirty="0">
                <a:solidFill>
                  <a:srgbClr val="6BA3B7"/>
                </a:solidFill>
                <a:latin typeface="Century Gothic" panose="020B0502020202020204" pitchFamily="34" charset="0"/>
              </a:rPr>
              <a:t>801</a:t>
            </a:r>
          </a:p>
        </p:txBody>
      </p:sp>
      <p:graphicFrame>
        <p:nvGraphicFramePr>
          <p:cNvPr id="6" name="Table 6">
            <a:extLst>
              <a:ext uri="{FF2B5EF4-FFF2-40B4-BE49-F238E27FC236}">
                <a16:creationId xmlns:a16="http://schemas.microsoft.com/office/drawing/2014/main" id="{04B8A5ED-88A1-AE7D-39A9-EAFBB14042A1}"/>
              </a:ext>
            </a:extLst>
          </p:cNvPr>
          <p:cNvGraphicFramePr>
            <a:graphicFrameLocks noGrp="1"/>
          </p:cNvGraphicFramePr>
          <p:nvPr>
            <p:extLst/>
          </p:nvPr>
        </p:nvGraphicFramePr>
        <p:xfrm>
          <a:off x="430628" y="1987497"/>
          <a:ext cx="8075388" cy="2423160"/>
        </p:xfrm>
        <a:graphic>
          <a:graphicData uri="http://schemas.openxmlformats.org/drawingml/2006/table">
            <a:tbl>
              <a:tblPr firstRow="1" bandRow="1">
                <a:tableStyleId>{5C22544A-7EE6-4342-B048-85BDC9FD1C3A}</a:tableStyleId>
              </a:tblPr>
              <a:tblGrid>
                <a:gridCol w="328772">
                  <a:extLst>
                    <a:ext uri="{9D8B030D-6E8A-4147-A177-3AD203B41FA5}">
                      <a16:colId xmlns:a16="http://schemas.microsoft.com/office/drawing/2014/main" val="2569492519"/>
                    </a:ext>
                  </a:extLst>
                </a:gridCol>
                <a:gridCol w="2288620">
                  <a:extLst>
                    <a:ext uri="{9D8B030D-6E8A-4147-A177-3AD203B41FA5}">
                      <a16:colId xmlns:a16="http://schemas.microsoft.com/office/drawing/2014/main" val="182264827"/>
                    </a:ext>
                  </a:extLst>
                </a:gridCol>
                <a:gridCol w="2411267">
                  <a:extLst>
                    <a:ext uri="{9D8B030D-6E8A-4147-A177-3AD203B41FA5}">
                      <a16:colId xmlns:a16="http://schemas.microsoft.com/office/drawing/2014/main" val="401781402"/>
                    </a:ext>
                  </a:extLst>
                </a:gridCol>
                <a:gridCol w="405698">
                  <a:extLst>
                    <a:ext uri="{9D8B030D-6E8A-4147-A177-3AD203B41FA5}">
                      <a16:colId xmlns:a16="http://schemas.microsoft.com/office/drawing/2014/main" val="925359008"/>
                    </a:ext>
                  </a:extLst>
                </a:gridCol>
                <a:gridCol w="1820342">
                  <a:extLst>
                    <a:ext uri="{9D8B030D-6E8A-4147-A177-3AD203B41FA5}">
                      <a16:colId xmlns:a16="http://schemas.microsoft.com/office/drawing/2014/main" val="955496535"/>
                    </a:ext>
                  </a:extLst>
                </a:gridCol>
                <a:gridCol w="820689">
                  <a:extLst>
                    <a:ext uri="{9D8B030D-6E8A-4147-A177-3AD203B41FA5}">
                      <a16:colId xmlns:a16="http://schemas.microsoft.com/office/drawing/2014/main" val="774341953"/>
                    </a:ext>
                  </a:extLst>
                </a:gridCol>
              </a:tblGrid>
              <a:tr h="342900">
                <a:tc gridSpan="6">
                  <a:txBody>
                    <a:bodyPr/>
                    <a:lstStyle/>
                    <a:p>
                      <a:pPr algn="ctr"/>
                      <a:r>
                        <a:rPr lang="en-US" sz="1800" dirty="0">
                          <a:latin typeface="Century Gothic" panose="020B0502020202020204" pitchFamily="34" charset="0"/>
                        </a:rPr>
                        <a:t>Sub-Categories for Threats &amp; Potential Acts of Violence</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80322349"/>
                  </a:ext>
                </a:extLst>
              </a:tr>
              <a:tr h="297180">
                <a:tc>
                  <a:txBody>
                    <a:bodyPr/>
                    <a:lstStyle/>
                    <a:p>
                      <a:r>
                        <a:rPr lang="en-US" sz="1500" b="1" dirty="0">
                          <a:latin typeface="Century Gothic" panose="020B0502020202020204" pitchFamily="34" charset="0"/>
                        </a:rPr>
                        <a:t>1.</a:t>
                      </a:r>
                    </a:p>
                  </a:txBody>
                  <a:tcPr marL="68580" marR="68580" marT="34290" marB="34290"/>
                </a:tc>
                <a:tc>
                  <a:txBody>
                    <a:bodyPr/>
                    <a:lstStyle/>
                    <a:p>
                      <a:r>
                        <a:rPr lang="en-US" sz="1500" b="1" dirty="0">
                          <a:latin typeface="Century Gothic" panose="020B0502020202020204" pitchFamily="34" charset="0"/>
                        </a:rPr>
                        <a:t>Guns</a:t>
                      </a:r>
                    </a:p>
                  </a:txBody>
                  <a:tcPr marL="68580" marR="68580" marT="34290" marB="34290"/>
                </a:tc>
                <a:tc>
                  <a:txBody>
                    <a:bodyPr/>
                    <a:lstStyle/>
                    <a:p>
                      <a:r>
                        <a:rPr lang="en-US" sz="1500" b="1" dirty="0">
                          <a:latin typeface="Century Gothic" panose="020B0502020202020204" pitchFamily="34" charset="0"/>
                        </a:rPr>
                        <a:t>157 (19.6%)</a:t>
                      </a:r>
                    </a:p>
                  </a:txBody>
                  <a:tcPr marL="68580" marR="68580" marT="34290" marB="34290"/>
                </a:tc>
                <a:tc>
                  <a:txBody>
                    <a:bodyPr/>
                    <a:lstStyle/>
                    <a:p>
                      <a:r>
                        <a:rPr lang="en-US" sz="1500" dirty="0">
                          <a:latin typeface="Century Gothic" panose="020B0502020202020204" pitchFamily="34" charset="0"/>
                        </a:rPr>
                        <a:t>8.</a:t>
                      </a:r>
                    </a:p>
                  </a:txBody>
                  <a:tcPr marL="68580" marR="68580" marT="34290" marB="34290"/>
                </a:tc>
                <a:tc>
                  <a:txBody>
                    <a:bodyPr/>
                    <a:lstStyle/>
                    <a:p>
                      <a:r>
                        <a:rPr lang="en-US" sz="1500" dirty="0">
                          <a:latin typeface="Century Gothic" panose="020B0502020202020204" pitchFamily="34" charset="0"/>
                        </a:rPr>
                        <a:t>Threats</a:t>
                      </a:r>
                    </a:p>
                  </a:txBody>
                  <a:tcPr marL="68580" marR="68580" marT="34290" marB="34290"/>
                </a:tc>
                <a:tc>
                  <a:txBody>
                    <a:bodyPr/>
                    <a:lstStyle/>
                    <a:p>
                      <a:pPr algn="r"/>
                      <a:r>
                        <a:rPr lang="en-US" sz="1500" dirty="0">
                          <a:latin typeface="Century Gothic" panose="020B0502020202020204" pitchFamily="34" charset="0"/>
                        </a:rPr>
                        <a:t>53</a:t>
                      </a:r>
                    </a:p>
                  </a:txBody>
                  <a:tcPr marL="68580" marR="68580" marT="34290" marB="34290"/>
                </a:tc>
                <a:extLst>
                  <a:ext uri="{0D108BD9-81ED-4DB2-BD59-A6C34878D82A}">
                    <a16:rowId xmlns:a16="http://schemas.microsoft.com/office/drawing/2014/main" val="3316604553"/>
                  </a:ext>
                </a:extLst>
              </a:tr>
              <a:tr h="297180">
                <a:tc>
                  <a:txBody>
                    <a:bodyPr/>
                    <a:lstStyle/>
                    <a:p>
                      <a:r>
                        <a:rPr lang="en-US" sz="1500" b="1" dirty="0">
                          <a:latin typeface="Century Gothic" panose="020B0502020202020204" pitchFamily="34" charset="0"/>
                        </a:rPr>
                        <a:t>2.</a:t>
                      </a:r>
                    </a:p>
                  </a:txBody>
                  <a:tcPr marL="68580" marR="68580" marT="34290" marB="34290"/>
                </a:tc>
                <a:tc>
                  <a:txBody>
                    <a:bodyPr/>
                    <a:lstStyle/>
                    <a:p>
                      <a:r>
                        <a:rPr lang="en-US" sz="1500" b="1" dirty="0">
                          <a:latin typeface="Century Gothic" panose="020B0502020202020204" pitchFamily="34" charset="0"/>
                        </a:rPr>
                        <a:t>Planned School Attack</a:t>
                      </a:r>
                    </a:p>
                  </a:txBody>
                  <a:tcPr marL="68580" marR="68580" marT="34290" marB="34290"/>
                </a:tc>
                <a:tc>
                  <a:txBody>
                    <a:bodyPr/>
                    <a:lstStyle/>
                    <a:p>
                      <a:r>
                        <a:rPr lang="en-US" sz="1500" b="1" dirty="0">
                          <a:latin typeface="Century Gothic" panose="020B0502020202020204" pitchFamily="34" charset="0"/>
                        </a:rPr>
                        <a:t>149 (18.6%)</a:t>
                      </a:r>
                    </a:p>
                  </a:txBody>
                  <a:tcPr marL="68580" marR="68580" marT="34290" marB="34290"/>
                </a:tc>
                <a:tc>
                  <a:txBody>
                    <a:bodyPr/>
                    <a:lstStyle/>
                    <a:p>
                      <a:r>
                        <a:rPr lang="en-US" sz="1500" dirty="0">
                          <a:latin typeface="Century Gothic" panose="020B0502020202020204" pitchFamily="34" charset="0"/>
                        </a:rPr>
                        <a:t>9.</a:t>
                      </a:r>
                    </a:p>
                  </a:txBody>
                  <a:tcPr marL="68580" marR="68580" marT="34290" marB="34290"/>
                </a:tc>
                <a:tc>
                  <a:txBody>
                    <a:bodyPr/>
                    <a:lstStyle/>
                    <a:p>
                      <a:r>
                        <a:rPr lang="en-US" sz="1500" dirty="0">
                          <a:latin typeface="Century Gothic" panose="020B0502020202020204" pitchFamily="34" charset="0"/>
                        </a:rPr>
                        <a:t>Knives</a:t>
                      </a:r>
                    </a:p>
                  </a:txBody>
                  <a:tcPr marL="68580" marR="68580" marT="34290" marB="34290"/>
                </a:tc>
                <a:tc>
                  <a:txBody>
                    <a:bodyPr/>
                    <a:lstStyle/>
                    <a:p>
                      <a:pPr algn="r"/>
                      <a:r>
                        <a:rPr lang="en-US" sz="1500" dirty="0">
                          <a:latin typeface="Century Gothic" panose="020B0502020202020204" pitchFamily="34" charset="0"/>
                        </a:rPr>
                        <a:t>40</a:t>
                      </a:r>
                    </a:p>
                  </a:txBody>
                  <a:tcPr marL="68580" marR="68580" marT="34290" marB="34290"/>
                </a:tc>
                <a:extLst>
                  <a:ext uri="{0D108BD9-81ED-4DB2-BD59-A6C34878D82A}">
                    <a16:rowId xmlns:a16="http://schemas.microsoft.com/office/drawing/2014/main" val="2645525345"/>
                  </a:ext>
                </a:extLst>
              </a:tr>
              <a:tr h="297180">
                <a:tc>
                  <a:txBody>
                    <a:bodyPr/>
                    <a:lstStyle/>
                    <a:p>
                      <a:r>
                        <a:rPr lang="en-US" sz="1500" dirty="0">
                          <a:latin typeface="Century Gothic" panose="020B0502020202020204" pitchFamily="34" charset="0"/>
                        </a:rPr>
                        <a:t>3.</a:t>
                      </a:r>
                    </a:p>
                  </a:txBody>
                  <a:tcPr marL="68580" marR="68580" marT="34290" marB="34290"/>
                </a:tc>
                <a:tc>
                  <a:txBody>
                    <a:bodyPr/>
                    <a:lstStyle/>
                    <a:p>
                      <a:r>
                        <a:rPr lang="en-US" sz="1500" dirty="0">
                          <a:latin typeface="Century Gothic" panose="020B0502020202020204" pitchFamily="34" charset="0"/>
                        </a:rPr>
                        <a:t>Assault</a:t>
                      </a:r>
                    </a:p>
                  </a:txBody>
                  <a:tcPr marL="68580" marR="68580" marT="34290" marB="34290"/>
                </a:tc>
                <a:tc>
                  <a:txBody>
                    <a:bodyPr/>
                    <a:lstStyle/>
                    <a:p>
                      <a:r>
                        <a:rPr lang="en-US" sz="1500" dirty="0">
                          <a:latin typeface="Century Gothic" panose="020B0502020202020204" pitchFamily="34" charset="0"/>
                        </a:rPr>
                        <a:t>75</a:t>
                      </a:r>
                    </a:p>
                  </a:txBody>
                  <a:tcPr marL="68580" marR="68580" marT="34290" marB="34290"/>
                </a:tc>
                <a:tc>
                  <a:txBody>
                    <a:bodyPr/>
                    <a:lstStyle/>
                    <a:p>
                      <a:r>
                        <a:rPr lang="en-US" sz="1500" dirty="0">
                          <a:latin typeface="Century Gothic" panose="020B0502020202020204" pitchFamily="34" charset="0"/>
                        </a:rPr>
                        <a:t>10.</a:t>
                      </a:r>
                    </a:p>
                  </a:txBody>
                  <a:tcPr marL="68580" marR="68580" marT="34290" marB="34290"/>
                </a:tc>
                <a:tc>
                  <a:txBody>
                    <a:bodyPr/>
                    <a:lstStyle/>
                    <a:p>
                      <a:r>
                        <a:rPr lang="en-US" sz="1500" dirty="0">
                          <a:latin typeface="Century Gothic" panose="020B0502020202020204" pitchFamily="34" charset="0"/>
                        </a:rPr>
                        <a:t>Planned Fights</a:t>
                      </a:r>
                    </a:p>
                  </a:txBody>
                  <a:tcPr marL="68580" marR="68580" marT="34290" marB="34290"/>
                </a:tc>
                <a:tc>
                  <a:txBody>
                    <a:bodyPr/>
                    <a:lstStyle/>
                    <a:p>
                      <a:pPr algn="r"/>
                      <a:r>
                        <a:rPr lang="en-US" sz="1500" dirty="0">
                          <a:latin typeface="Century Gothic" panose="020B0502020202020204" pitchFamily="34" charset="0"/>
                        </a:rPr>
                        <a:t>31</a:t>
                      </a:r>
                    </a:p>
                  </a:txBody>
                  <a:tcPr marL="68580" marR="68580" marT="34290" marB="34290"/>
                </a:tc>
                <a:extLst>
                  <a:ext uri="{0D108BD9-81ED-4DB2-BD59-A6C34878D82A}">
                    <a16:rowId xmlns:a16="http://schemas.microsoft.com/office/drawing/2014/main" val="548882711"/>
                  </a:ext>
                </a:extLst>
              </a:tr>
              <a:tr h="297180">
                <a:tc>
                  <a:txBody>
                    <a:bodyPr/>
                    <a:lstStyle/>
                    <a:p>
                      <a:r>
                        <a:rPr lang="en-US" sz="1500" dirty="0">
                          <a:latin typeface="Century Gothic" panose="020B0502020202020204" pitchFamily="34" charset="0"/>
                        </a:rPr>
                        <a:t>4.</a:t>
                      </a:r>
                    </a:p>
                  </a:txBody>
                  <a:tcPr marL="68580" marR="68580" marT="34290" marB="34290"/>
                </a:tc>
                <a:tc>
                  <a:txBody>
                    <a:bodyPr/>
                    <a:lstStyle/>
                    <a:p>
                      <a:r>
                        <a:rPr lang="en-US" sz="1500" dirty="0">
                          <a:latin typeface="Century Gothic" panose="020B0502020202020204" pitchFamily="34" charset="0"/>
                        </a:rPr>
                        <a:t>Fighting</a:t>
                      </a:r>
                    </a:p>
                  </a:txBody>
                  <a:tcPr marL="68580" marR="68580" marT="34290" marB="34290"/>
                </a:tc>
                <a:tc>
                  <a:txBody>
                    <a:bodyPr/>
                    <a:lstStyle/>
                    <a:p>
                      <a:r>
                        <a:rPr lang="en-US" sz="1500" dirty="0">
                          <a:latin typeface="Century Gothic" panose="020B0502020202020204" pitchFamily="34" charset="0"/>
                        </a:rPr>
                        <a:t>70</a:t>
                      </a:r>
                    </a:p>
                  </a:txBody>
                  <a:tcPr marL="68580" marR="68580" marT="34290" marB="34290"/>
                </a:tc>
                <a:tc>
                  <a:txBody>
                    <a:bodyPr/>
                    <a:lstStyle/>
                    <a:p>
                      <a:r>
                        <a:rPr lang="en-US" sz="1500" dirty="0">
                          <a:latin typeface="Century Gothic" panose="020B0502020202020204" pitchFamily="34" charset="0"/>
                        </a:rPr>
                        <a:t>11.</a:t>
                      </a:r>
                    </a:p>
                  </a:txBody>
                  <a:tcPr marL="68580" marR="68580" marT="34290" marB="34290"/>
                </a:tc>
                <a:tc>
                  <a:txBody>
                    <a:bodyPr/>
                    <a:lstStyle/>
                    <a:p>
                      <a:r>
                        <a:rPr lang="en-US" sz="1500" dirty="0">
                          <a:latin typeface="Century Gothic" panose="020B0502020202020204" pitchFamily="34" charset="0"/>
                        </a:rPr>
                        <a:t>Explosives</a:t>
                      </a:r>
                    </a:p>
                  </a:txBody>
                  <a:tcPr marL="68580" marR="68580" marT="34290" marB="34290"/>
                </a:tc>
                <a:tc>
                  <a:txBody>
                    <a:bodyPr/>
                    <a:lstStyle/>
                    <a:p>
                      <a:pPr algn="r"/>
                      <a:r>
                        <a:rPr lang="en-US" sz="1500" dirty="0">
                          <a:latin typeface="Century Gothic" panose="020B0502020202020204" pitchFamily="34" charset="0"/>
                        </a:rPr>
                        <a:t>18</a:t>
                      </a:r>
                    </a:p>
                  </a:txBody>
                  <a:tcPr marL="68580" marR="68580" marT="34290" marB="34290"/>
                </a:tc>
                <a:extLst>
                  <a:ext uri="{0D108BD9-81ED-4DB2-BD59-A6C34878D82A}">
                    <a16:rowId xmlns:a16="http://schemas.microsoft.com/office/drawing/2014/main" val="167459644"/>
                  </a:ext>
                </a:extLst>
              </a:tr>
              <a:tr h="297180">
                <a:tc>
                  <a:txBody>
                    <a:bodyPr/>
                    <a:lstStyle/>
                    <a:p>
                      <a:r>
                        <a:rPr lang="en-US" sz="1500" dirty="0">
                          <a:latin typeface="Century Gothic" panose="020B0502020202020204" pitchFamily="34" charset="0"/>
                        </a:rPr>
                        <a:t>5.</a:t>
                      </a:r>
                    </a:p>
                  </a:txBody>
                  <a:tcPr marL="68580" marR="68580" marT="34290" marB="34290"/>
                </a:tc>
                <a:tc>
                  <a:txBody>
                    <a:bodyPr/>
                    <a:lstStyle/>
                    <a:p>
                      <a:r>
                        <a:rPr lang="en-US" sz="1500" dirty="0">
                          <a:latin typeface="Century Gothic" panose="020B0502020202020204" pitchFamily="34" charset="0"/>
                        </a:rPr>
                        <a:t>Weapons</a:t>
                      </a:r>
                    </a:p>
                  </a:txBody>
                  <a:tcPr marL="68580" marR="68580" marT="34290" marB="34290"/>
                </a:tc>
                <a:tc>
                  <a:txBody>
                    <a:bodyPr/>
                    <a:lstStyle/>
                    <a:p>
                      <a:r>
                        <a:rPr lang="en-US" sz="1500" dirty="0">
                          <a:latin typeface="Century Gothic" panose="020B0502020202020204" pitchFamily="34" charset="0"/>
                        </a:rPr>
                        <a:t>66</a:t>
                      </a:r>
                    </a:p>
                  </a:txBody>
                  <a:tcPr marL="68580" marR="68580" marT="34290" marB="34290"/>
                </a:tc>
                <a:tc>
                  <a:txBody>
                    <a:bodyPr/>
                    <a:lstStyle/>
                    <a:p>
                      <a:r>
                        <a:rPr lang="en-US" sz="1500" dirty="0">
                          <a:latin typeface="Century Gothic" panose="020B0502020202020204" pitchFamily="34" charset="0"/>
                        </a:rPr>
                        <a:t>12.</a:t>
                      </a:r>
                    </a:p>
                  </a:txBody>
                  <a:tcPr marL="68580" marR="68580" marT="34290" marB="34290"/>
                </a:tc>
                <a:tc>
                  <a:txBody>
                    <a:bodyPr/>
                    <a:lstStyle/>
                    <a:p>
                      <a:r>
                        <a:rPr lang="en-US" sz="1500" dirty="0">
                          <a:latin typeface="Century Gothic" panose="020B0502020202020204" pitchFamily="34" charset="0"/>
                        </a:rPr>
                        <a:t>Fire Starting</a:t>
                      </a:r>
                    </a:p>
                  </a:txBody>
                  <a:tcPr marL="68580" marR="68580" marT="34290" marB="34290"/>
                </a:tc>
                <a:tc>
                  <a:txBody>
                    <a:bodyPr/>
                    <a:lstStyle/>
                    <a:p>
                      <a:pPr algn="r"/>
                      <a:r>
                        <a:rPr lang="en-US" sz="1500" dirty="0">
                          <a:latin typeface="Century Gothic" panose="020B0502020202020204" pitchFamily="34" charset="0"/>
                        </a:rPr>
                        <a:t>10</a:t>
                      </a:r>
                    </a:p>
                  </a:txBody>
                  <a:tcPr marL="68580" marR="68580" marT="34290" marB="34290"/>
                </a:tc>
                <a:extLst>
                  <a:ext uri="{0D108BD9-81ED-4DB2-BD59-A6C34878D82A}">
                    <a16:rowId xmlns:a16="http://schemas.microsoft.com/office/drawing/2014/main" val="79080457"/>
                  </a:ext>
                </a:extLst>
              </a:tr>
              <a:tr h="297180">
                <a:tc>
                  <a:txBody>
                    <a:bodyPr/>
                    <a:lstStyle/>
                    <a:p>
                      <a:r>
                        <a:rPr lang="en-US" sz="1500" dirty="0">
                          <a:latin typeface="Century Gothic" panose="020B0502020202020204" pitchFamily="34" charset="0"/>
                        </a:rPr>
                        <a:t>6.</a:t>
                      </a:r>
                    </a:p>
                  </a:txBody>
                  <a:tcPr marL="68580" marR="68580" marT="34290" marB="34290"/>
                </a:tc>
                <a:tc>
                  <a:txBody>
                    <a:bodyPr/>
                    <a:lstStyle/>
                    <a:p>
                      <a:r>
                        <a:rPr lang="en-US" sz="1500" dirty="0">
                          <a:latin typeface="Century Gothic" panose="020B0502020202020204" pitchFamily="34" charset="0"/>
                        </a:rPr>
                        <a:t>Crime</a:t>
                      </a:r>
                    </a:p>
                  </a:txBody>
                  <a:tcPr marL="68580" marR="68580" marT="34290" marB="34290"/>
                </a:tc>
                <a:tc>
                  <a:txBody>
                    <a:bodyPr/>
                    <a:lstStyle/>
                    <a:p>
                      <a:r>
                        <a:rPr lang="en-US" sz="1500" dirty="0">
                          <a:latin typeface="Century Gothic" panose="020B0502020202020204" pitchFamily="34" charset="0"/>
                        </a:rPr>
                        <a:t>65</a:t>
                      </a:r>
                    </a:p>
                  </a:txBody>
                  <a:tcPr marL="68580" marR="68580" marT="34290" marB="34290"/>
                </a:tc>
                <a:tc>
                  <a:txBody>
                    <a:bodyPr/>
                    <a:lstStyle/>
                    <a:p>
                      <a:r>
                        <a:rPr lang="en-US" sz="1500" dirty="0">
                          <a:latin typeface="Century Gothic" panose="020B0502020202020204" pitchFamily="34" charset="0"/>
                        </a:rPr>
                        <a:t>13.</a:t>
                      </a:r>
                    </a:p>
                  </a:txBody>
                  <a:tcPr marL="68580" marR="68580" marT="34290" marB="34290"/>
                </a:tc>
                <a:tc>
                  <a:txBody>
                    <a:bodyPr/>
                    <a:lstStyle/>
                    <a:p>
                      <a:r>
                        <a:rPr lang="en-US" sz="1500" dirty="0">
                          <a:latin typeface="Century Gothic" panose="020B0502020202020204" pitchFamily="34" charset="0"/>
                        </a:rPr>
                        <a:t>Stalking</a:t>
                      </a:r>
                    </a:p>
                  </a:txBody>
                  <a:tcPr marL="68580" marR="68580" marT="34290" marB="34290"/>
                </a:tc>
                <a:tc>
                  <a:txBody>
                    <a:bodyPr/>
                    <a:lstStyle/>
                    <a:p>
                      <a:pPr algn="r"/>
                      <a:r>
                        <a:rPr lang="en-US" sz="1500" dirty="0">
                          <a:latin typeface="Century Gothic" panose="020B0502020202020204" pitchFamily="34" charset="0"/>
                        </a:rPr>
                        <a:t>3</a:t>
                      </a:r>
                    </a:p>
                  </a:txBody>
                  <a:tcPr marL="68580" marR="68580" marT="34290" marB="34290"/>
                </a:tc>
                <a:extLst>
                  <a:ext uri="{0D108BD9-81ED-4DB2-BD59-A6C34878D82A}">
                    <a16:rowId xmlns:a16="http://schemas.microsoft.com/office/drawing/2014/main" val="4111936146"/>
                  </a:ext>
                </a:extLst>
              </a:tr>
              <a:tr h="297180">
                <a:tc>
                  <a:txBody>
                    <a:bodyPr/>
                    <a:lstStyle/>
                    <a:p>
                      <a:r>
                        <a:rPr lang="en-US" sz="1500" dirty="0">
                          <a:latin typeface="Century Gothic" panose="020B0502020202020204" pitchFamily="34" charset="0"/>
                        </a:rPr>
                        <a:t>7.</a:t>
                      </a:r>
                    </a:p>
                  </a:txBody>
                  <a:tcPr marL="68580" marR="68580" marT="34290" marB="34290"/>
                </a:tc>
                <a:tc>
                  <a:txBody>
                    <a:bodyPr/>
                    <a:lstStyle/>
                    <a:p>
                      <a:r>
                        <a:rPr lang="en-US" sz="1500" dirty="0">
                          <a:latin typeface="Century Gothic" panose="020B0502020202020204" pitchFamily="34" charset="0"/>
                        </a:rPr>
                        <a:t>Violence</a:t>
                      </a:r>
                    </a:p>
                  </a:txBody>
                  <a:tcPr marL="68580" marR="68580" marT="34290" marB="34290"/>
                </a:tc>
                <a:tc>
                  <a:txBody>
                    <a:bodyPr/>
                    <a:lstStyle/>
                    <a:p>
                      <a:r>
                        <a:rPr lang="en-US" sz="1500" dirty="0">
                          <a:latin typeface="Century Gothic" panose="020B0502020202020204" pitchFamily="34" charset="0"/>
                        </a:rPr>
                        <a:t>64</a:t>
                      </a:r>
                    </a:p>
                  </a:txBody>
                  <a:tcPr marL="68580" marR="68580" marT="34290" marB="34290"/>
                </a:tc>
                <a:tc gridSpan="3">
                  <a:txBody>
                    <a:bodyPr/>
                    <a:lstStyle/>
                    <a:p>
                      <a:endParaRPr lang="en-US" sz="1500" dirty="0">
                        <a:latin typeface="Century Gothic" panose="020B0502020202020204" pitchFamily="34" charset="0"/>
                      </a:endParaRPr>
                    </a:p>
                  </a:txBody>
                  <a:tcPr marL="68580" marR="68580" marT="34290" marB="34290"/>
                </a:tc>
                <a:tc hMerge="1">
                  <a:txBody>
                    <a:bodyPr/>
                    <a:lstStyle/>
                    <a:p>
                      <a:endParaRPr lang="en-US" dirty="0">
                        <a:latin typeface="Century Gothic" panose="020B0502020202020204" pitchFamily="34" charset="0"/>
                      </a:endParaRPr>
                    </a:p>
                  </a:txBody>
                  <a:tcP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777794861"/>
                  </a:ext>
                </a:extLst>
              </a:tr>
            </a:tbl>
          </a:graphicData>
        </a:graphic>
      </p:graphicFrame>
      <p:pic>
        <p:nvPicPr>
          <p:cNvPr id="4" name="Picture 3"/>
          <p:cNvPicPr>
            <a:picLocks noChangeAspect="1"/>
          </p:cNvPicPr>
          <p:nvPr/>
        </p:nvPicPr>
        <p:blipFill>
          <a:blip r:embed="rId3"/>
          <a:stretch>
            <a:fillRect/>
          </a:stretch>
        </p:blipFill>
        <p:spPr>
          <a:xfrm>
            <a:off x="2667000" y="4800600"/>
            <a:ext cx="3395290" cy="1475141"/>
          </a:xfrm>
          <a:prstGeom prst="rect">
            <a:avLst/>
          </a:prstGeom>
        </p:spPr>
      </p:pic>
    </p:spTree>
    <p:extLst>
      <p:ext uri="{BB962C8B-B14F-4D97-AF65-F5344CB8AC3E}">
        <p14:creationId xmlns:p14="http://schemas.microsoft.com/office/powerpoint/2010/main" val="171523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557213" indent="-214313">
              <a:defRPr>
                <a:solidFill>
                  <a:schemeClr val="tx1"/>
                </a:solidFill>
                <a:latin typeface="Calisto MT" pitchFamily="18" charset="0"/>
              </a:defRPr>
            </a:lvl2pPr>
            <a:lvl3pPr marL="857250" indent="-171450">
              <a:defRPr>
                <a:solidFill>
                  <a:schemeClr val="tx1"/>
                </a:solidFill>
                <a:latin typeface="Calisto MT" pitchFamily="18" charset="0"/>
              </a:defRPr>
            </a:lvl3pPr>
            <a:lvl4pPr marL="1200150" indent="-171450">
              <a:defRPr>
                <a:solidFill>
                  <a:schemeClr val="tx1"/>
                </a:solidFill>
                <a:latin typeface="Calisto MT" pitchFamily="18" charset="0"/>
              </a:defRPr>
            </a:lvl4pPr>
            <a:lvl5pPr marL="1543050" indent="-171450">
              <a:defRPr>
                <a:solidFill>
                  <a:schemeClr val="tx1"/>
                </a:solidFill>
                <a:latin typeface="Calisto MT" pitchFamily="18" charset="0"/>
              </a:defRPr>
            </a:lvl5pPr>
            <a:lvl6pPr marL="1885950" indent="-171450" eaLnBrk="0" fontAlgn="base" hangingPunct="0">
              <a:spcBef>
                <a:spcPct val="0"/>
              </a:spcBef>
              <a:spcAft>
                <a:spcPct val="0"/>
              </a:spcAft>
              <a:defRPr>
                <a:solidFill>
                  <a:schemeClr val="tx1"/>
                </a:solidFill>
                <a:latin typeface="Calisto MT" pitchFamily="18" charset="0"/>
              </a:defRPr>
            </a:lvl6pPr>
            <a:lvl7pPr marL="2228850" indent="-171450" eaLnBrk="0" fontAlgn="base" hangingPunct="0">
              <a:spcBef>
                <a:spcPct val="0"/>
              </a:spcBef>
              <a:spcAft>
                <a:spcPct val="0"/>
              </a:spcAft>
              <a:defRPr>
                <a:solidFill>
                  <a:schemeClr val="tx1"/>
                </a:solidFill>
                <a:latin typeface="Calisto MT" pitchFamily="18" charset="0"/>
              </a:defRPr>
            </a:lvl7pPr>
            <a:lvl8pPr marL="2571750" indent="-171450" eaLnBrk="0" fontAlgn="base" hangingPunct="0">
              <a:spcBef>
                <a:spcPct val="0"/>
              </a:spcBef>
              <a:spcAft>
                <a:spcPct val="0"/>
              </a:spcAft>
              <a:defRPr>
                <a:solidFill>
                  <a:schemeClr val="tx1"/>
                </a:solidFill>
                <a:latin typeface="Calisto MT" pitchFamily="18" charset="0"/>
              </a:defRPr>
            </a:lvl8pPr>
            <a:lvl9pPr marL="2914650" indent="-17145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a:solidFill>
                  <a:srgbClr val="000000"/>
                </a:solidFill>
              </a:rPr>
              <a:pPr/>
              <a:t>11</a:t>
            </a:fld>
            <a:endParaRPr lang="en-US" altLang="en-US" dirty="0">
              <a:solidFill>
                <a:srgbClr val="000000"/>
              </a:solidFill>
            </a:endParaRPr>
          </a:p>
        </p:txBody>
      </p:sp>
      <p:sp>
        <p:nvSpPr>
          <p:cNvPr id="8" name="Rectangle 2"/>
          <p:cNvSpPr>
            <a:spLocks noGrp="1" noChangeArrowheads="1"/>
          </p:cNvSpPr>
          <p:nvPr>
            <p:ph type="title"/>
          </p:nvPr>
        </p:nvSpPr>
        <p:spPr>
          <a:xfrm>
            <a:off x="507206" y="1035496"/>
            <a:ext cx="8058150" cy="428973"/>
          </a:xfrm>
        </p:spPr>
        <p:txBody>
          <a:bodyPr>
            <a:noAutofit/>
          </a:bodyPr>
          <a:lstStyle/>
          <a:p>
            <a:r>
              <a:rPr lang="en-US" sz="2250" b="1" dirty="0"/>
              <a:t>US Secret Service report: “Averting Targeted School Violence”</a:t>
            </a:r>
            <a:r>
              <a:rPr lang="en-US" sz="1350" dirty="0"/>
              <a:t/>
            </a:r>
            <a:br>
              <a:rPr lang="en-US" sz="1350" dirty="0"/>
            </a:br>
            <a:endParaRPr lang="en-US" altLang="en-US" sz="1350" b="1" dirty="0"/>
          </a:p>
        </p:txBody>
      </p:sp>
      <p:pic>
        <p:nvPicPr>
          <p:cNvPr id="2" name="Picture 1"/>
          <p:cNvPicPr>
            <a:picLocks noChangeAspect="1"/>
          </p:cNvPicPr>
          <p:nvPr/>
        </p:nvPicPr>
        <p:blipFill>
          <a:blip r:embed="rId3"/>
          <a:stretch>
            <a:fillRect/>
          </a:stretch>
        </p:blipFill>
        <p:spPr>
          <a:xfrm>
            <a:off x="496214" y="1481215"/>
            <a:ext cx="8069143" cy="4222745"/>
          </a:xfrm>
          <a:prstGeom prst="rect">
            <a:avLst/>
          </a:prstGeom>
        </p:spPr>
      </p:pic>
    </p:spTree>
    <p:extLst>
      <p:ext uri="{BB962C8B-B14F-4D97-AF65-F5344CB8AC3E}">
        <p14:creationId xmlns:p14="http://schemas.microsoft.com/office/powerpoint/2010/main" val="2038789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557213" indent="-214313">
              <a:defRPr>
                <a:solidFill>
                  <a:schemeClr val="tx1"/>
                </a:solidFill>
                <a:latin typeface="Calisto MT" pitchFamily="18" charset="0"/>
              </a:defRPr>
            </a:lvl2pPr>
            <a:lvl3pPr marL="857250" indent="-171450">
              <a:defRPr>
                <a:solidFill>
                  <a:schemeClr val="tx1"/>
                </a:solidFill>
                <a:latin typeface="Calisto MT" pitchFamily="18" charset="0"/>
              </a:defRPr>
            </a:lvl3pPr>
            <a:lvl4pPr marL="1200150" indent="-171450">
              <a:defRPr>
                <a:solidFill>
                  <a:schemeClr val="tx1"/>
                </a:solidFill>
                <a:latin typeface="Calisto MT" pitchFamily="18" charset="0"/>
              </a:defRPr>
            </a:lvl4pPr>
            <a:lvl5pPr marL="1543050" indent="-171450">
              <a:defRPr>
                <a:solidFill>
                  <a:schemeClr val="tx1"/>
                </a:solidFill>
                <a:latin typeface="Calisto MT" pitchFamily="18" charset="0"/>
              </a:defRPr>
            </a:lvl5pPr>
            <a:lvl6pPr marL="1885950" indent="-171450" eaLnBrk="0" fontAlgn="base" hangingPunct="0">
              <a:spcBef>
                <a:spcPct val="0"/>
              </a:spcBef>
              <a:spcAft>
                <a:spcPct val="0"/>
              </a:spcAft>
              <a:defRPr>
                <a:solidFill>
                  <a:schemeClr val="tx1"/>
                </a:solidFill>
                <a:latin typeface="Calisto MT" pitchFamily="18" charset="0"/>
              </a:defRPr>
            </a:lvl6pPr>
            <a:lvl7pPr marL="2228850" indent="-171450" eaLnBrk="0" fontAlgn="base" hangingPunct="0">
              <a:spcBef>
                <a:spcPct val="0"/>
              </a:spcBef>
              <a:spcAft>
                <a:spcPct val="0"/>
              </a:spcAft>
              <a:defRPr>
                <a:solidFill>
                  <a:schemeClr val="tx1"/>
                </a:solidFill>
                <a:latin typeface="Calisto MT" pitchFamily="18" charset="0"/>
              </a:defRPr>
            </a:lvl7pPr>
            <a:lvl8pPr marL="2571750" indent="-171450" eaLnBrk="0" fontAlgn="base" hangingPunct="0">
              <a:spcBef>
                <a:spcPct val="0"/>
              </a:spcBef>
              <a:spcAft>
                <a:spcPct val="0"/>
              </a:spcAft>
              <a:defRPr>
                <a:solidFill>
                  <a:schemeClr val="tx1"/>
                </a:solidFill>
                <a:latin typeface="Calisto MT" pitchFamily="18" charset="0"/>
              </a:defRPr>
            </a:lvl8pPr>
            <a:lvl9pPr marL="2914650" indent="-17145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a:solidFill>
                  <a:srgbClr val="000000"/>
                </a:solidFill>
              </a:rPr>
              <a:pPr/>
              <a:t>12</a:t>
            </a:fld>
            <a:endParaRPr lang="en-US" altLang="en-US" dirty="0">
              <a:solidFill>
                <a:srgbClr val="000000"/>
              </a:solidFill>
            </a:endParaRPr>
          </a:p>
        </p:txBody>
      </p:sp>
      <p:pic>
        <p:nvPicPr>
          <p:cNvPr id="3" name="Picture 2"/>
          <p:cNvPicPr>
            <a:picLocks noChangeAspect="1"/>
          </p:cNvPicPr>
          <p:nvPr/>
        </p:nvPicPr>
        <p:blipFill>
          <a:blip r:embed="rId3"/>
          <a:stretch>
            <a:fillRect/>
          </a:stretch>
        </p:blipFill>
        <p:spPr>
          <a:xfrm>
            <a:off x="392322" y="1589188"/>
            <a:ext cx="8373644" cy="4251125"/>
          </a:xfrm>
          <a:prstGeom prst="rect">
            <a:avLst/>
          </a:prstGeom>
        </p:spPr>
      </p:pic>
      <p:sp>
        <p:nvSpPr>
          <p:cNvPr id="8" name="Rectangle 2"/>
          <p:cNvSpPr>
            <a:spLocks noGrp="1" noChangeArrowheads="1"/>
          </p:cNvSpPr>
          <p:nvPr>
            <p:ph type="title"/>
          </p:nvPr>
        </p:nvSpPr>
        <p:spPr>
          <a:xfrm>
            <a:off x="507206" y="1035496"/>
            <a:ext cx="8058150" cy="428973"/>
          </a:xfrm>
        </p:spPr>
        <p:txBody>
          <a:bodyPr>
            <a:noAutofit/>
          </a:bodyPr>
          <a:lstStyle/>
          <a:p>
            <a:r>
              <a:rPr lang="en-US" sz="2250" b="1" dirty="0"/>
              <a:t>US Secret Service report: “Averting Targeted School Violence”</a:t>
            </a:r>
            <a:r>
              <a:rPr lang="en-US" sz="1350" dirty="0"/>
              <a:t/>
            </a:r>
            <a:br>
              <a:rPr lang="en-US" sz="1350" dirty="0"/>
            </a:br>
            <a:endParaRPr lang="en-US" altLang="en-US" sz="1350" b="1" dirty="0"/>
          </a:p>
        </p:txBody>
      </p:sp>
    </p:spTree>
    <p:extLst>
      <p:ext uri="{BB962C8B-B14F-4D97-AF65-F5344CB8AC3E}">
        <p14:creationId xmlns:p14="http://schemas.microsoft.com/office/powerpoint/2010/main" val="1209424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8293"/>
            <a:ext cx="9144000" cy="5141415"/>
          </a:xfrm>
          <a:prstGeom prst="rect">
            <a:avLst/>
          </a:prstGeom>
        </p:spPr>
      </p:pic>
    </p:spTree>
    <p:extLst>
      <p:ext uri="{BB962C8B-B14F-4D97-AF65-F5344CB8AC3E}">
        <p14:creationId xmlns:p14="http://schemas.microsoft.com/office/powerpoint/2010/main" val="3347381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a:xfrm>
            <a:off x="1401733" y="1549286"/>
            <a:ext cx="6441325" cy="991293"/>
          </a:xfrm>
        </p:spPr>
        <p:txBody>
          <a:bodyPr>
            <a:noAutofit/>
          </a:bodyPr>
          <a:lstStyle/>
          <a:p>
            <a:r>
              <a:rPr lang="en-US" sz="2400" b="1" dirty="0"/>
              <a:t>Most school shooters get guns from home – and more weapons are there since the </a:t>
            </a:r>
            <a:r>
              <a:rPr lang="en-US" sz="2400" b="1" dirty="0"/>
              <a:t>pandemic</a:t>
            </a:r>
            <a:br>
              <a:rPr lang="en-US" sz="2400" b="1" dirty="0"/>
            </a:br>
            <a:r>
              <a:rPr lang="en-US" sz="1500" b="1" dirty="0"/>
              <a:t/>
            </a:r>
            <a:br>
              <a:rPr lang="en-US" sz="1500" b="1" dirty="0"/>
            </a:br>
            <a:r>
              <a:rPr lang="en-US" sz="1500" dirty="0"/>
              <a:t>The number of firearms in households with teenagers has increased since the onset of </a:t>
            </a:r>
            <a:r>
              <a:rPr lang="en-US" sz="1500" dirty="0"/>
              <a:t>COVID-19</a:t>
            </a:r>
            <a:r>
              <a:rPr lang="en-US" sz="1500" dirty="0"/>
              <a:t/>
            </a:r>
            <a:br>
              <a:rPr lang="en-US" sz="1500" dirty="0"/>
            </a:br>
            <a:r>
              <a:rPr lang="en-US" sz="1350" dirty="0"/>
              <a:t>December 2, 2021 6:00 PM</a:t>
            </a:r>
            <a:br>
              <a:rPr lang="en-US" sz="1350" dirty="0"/>
            </a:br>
            <a:r>
              <a:rPr lang="en-US" sz="1350" dirty="0"/>
              <a:t>Author|</a:t>
            </a:r>
            <a:r>
              <a:rPr lang="en-US" sz="1350" dirty="0">
                <a:hlinkClick r:id="rId3"/>
              </a:rPr>
              <a:t>Patrick Carter, M.D</a:t>
            </a:r>
            <a:r>
              <a:rPr lang="en-US" sz="1350" dirty="0"/>
              <a:t/>
            </a:r>
            <a:br>
              <a:rPr lang="en-US" sz="1350" dirty="0"/>
            </a:br>
            <a:endParaRPr lang="en-US" altLang="en-US" sz="1350" b="1" dirty="0"/>
          </a:p>
        </p:txBody>
      </p:sp>
      <p:sp>
        <p:nvSpPr>
          <p:cNvPr id="137218" name="Rectangle 6"/>
          <p:cNvSpPr>
            <a:spLocks noGrp="1" noChangeArrowheads="1"/>
          </p:cNvSpPr>
          <p:nvPr>
            <p:ph type="sldNum" sz="quarter" idx="12"/>
          </p:nvPr>
        </p:nvSpPr>
        <p:spPr>
          <a:xfrm>
            <a:off x="6457950" y="5726907"/>
            <a:ext cx="205740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557213" indent="-214313">
              <a:defRPr>
                <a:solidFill>
                  <a:schemeClr val="tx1"/>
                </a:solidFill>
                <a:latin typeface="Calisto MT" pitchFamily="18" charset="0"/>
              </a:defRPr>
            </a:lvl2pPr>
            <a:lvl3pPr marL="857250" indent="-171450">
              <a:defRPr>
                <a:solidFill>
                  <a:schemeClr val="tx1"/>
                </a:solidFill>
                <a:latin typeface="Calisto MT" pitchFamily="18" charset="0"/>
              </a:defRPr>
            </a:lvl3pPr>
            <a:lvl4pPr marL="1200150" indent="-171450">
              <a:defRPr>
                <a:solidFill>
                  <a:schemeClr val="tx1"/>
                </a:solidFill>
                <a:latin typeface="Calisto MT" pitchFamily="18" charset="0"/>
              </a:defRPr>
            </a:lvl4pPr>
            <a:lvl5pPr marL="1543050" indent="-171450">
              <a:defRPr>
                <a:solidFill>
                  <a:schemeClr val="tx1"/>
                </a:solidFill>
                <a:latin typeface="Calisto MT" pitchFamily="18" charset="0"/>
              </a:defRPr>
            </a:lvl5pPr>
            <a:lvl6pPr marL="1885950" indent="-171450" eaLnBrk="0" fontAlgn="base" hangingPunct="0">
              <a:spcBef>
                <a:spcPct val="0"/>
              </a:spcBef>
              <a:spcAft>
                <a:spcPct val="0"/>
              </a:spcAft>
              <a:defRPr>
                <a:solidFill>
                  <a:schemeClr val="tx1"/>
                </a:solidFill>
                <a:latin typeface="Calisto MT" pitchFamily="18" charset="0"/>
              </a:defRPr>
            </a:lvl6pPr>
            <a:lvl7pPr marL="2228850" indent="-171450" eaLnBrk="0" fontAlgn="base" hangingPunct="0">
              <a:spcBef>
                <a:spcPct val="0"/>
              </a:spcBef>
              <a:spcAft>
                <a:spcPct val="0"/>
              </a:spcAft>
              <a:defRPr>
                <a:solidFill>
                  <a:schemeClr val="tx1"/>
                </a:solidFill>
                <a:latin typeface="Calisto MT" pitchFamily="18" charset="0"/>
              </a:defRPr>
            </a:lvl7pPr>
            <a:lvl8pPr marL="2571750" indent="-171450" eaLnBrk="0" fontAlgn="base" hangingPunct="0">
              <a:spcBef>
                <a:spcPct val="0"/>
              </a:spcBef>
              <a:spcAft>
                <a:spcPct val="0"/>
              </a:spcAft>
              <a:defRPr>
                <a:solidFill>
                  <a:schemeClr val="tx1"/>
                </a:solidFill>
                <a:latin typeface="Calisto MT" pitchFamily="18" charset="0"/>
              </a:defRPr>
            </a:lvl8pPr>
            <a:lvl9pPr marL="2914650" indent="-17145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a:solidFill>
                  <a:srgbClr val="000000"/>
                </a:solidFill>
              </a:rPr>
              <a:pPr/>
              <a:t>14</a:t>
            </a:fld>
            <a:endParaRPr lang="en-US" altLang="en-US" dirty="0">
              <a:solidFill>
                <a:srgbClr val="000000"/>
              </a:solidFill>
            </a:endParaRPr>
          </a:p>
        </p:txBody>
      </p:sp>
      <p:pic>
        <p:nvPicPr>
          <p:cNvPr id="4102" name="Picture 6" descr="teenager cupboard drawer gun with picture in yellow and bl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479" y="3134212"/>
            <a:ext cx="3540096" cy="19906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4332" y="3134212"/>
            <a:ext cx="3577504" cy="1708160"/>
          </a:xfrm>
          <a:prstGeom prst="rect">
            <a:avLst/>
          </a:prstGeom>
        </p:spPr>
        <p:txBody>
          <a:bodyPr wrap="square">
            <a:spAutoFit/>
          </a:bodyPr>
          <a:lstStyle/>
          <a:p>
            <a:pPr marL="257175" indent="-257175">
              <a:buFont typeface="Arial" panose="020B0604020202020204" pitchFamily="34" charset="0"/>
              <a:buChar char="•"/>
            </a:pPr>
            <a:r>
              <a:rPr lang="en-US" sz="2100" dirty="0">
                <a:latin typeface="Linotype Univers"/>
              </a:rPr>
              <a:t>In around </a:t>
            </a:r>
            <a:r>
              <a:rPr lang="en-US" sz="2100" dirty="0">
                <a:latin typeface="Linotype Univers"/>
                <a:hlinkClick r:id="rId5"/>
              </a:rPr>
              <a:t>74% of incidents</a:t>
            </a:r>
            <a:r>
              <a:rPr lang="en-US" sz="2100" dirty="0">
                <a:latin typeface="Linotype Univers"/>
              </a:rPr>
              <a:t>, </a:t>
            </a:r>
            <a:r>
              <a:rPr lang="en-US" sz="2100" dirty="0">
                <a:latin typeface="Linotype Univers"/>
              </a:rPr>
              <a:t>the </a:t>
            </a:r>
            <a:r>
              <a:rPr lang="en-US" sz="2100" dirty="0">
                <a:latin typeface="Linotype Univers"/>
              </a:rPr>
              <a:t>firearm used was </a:t>
            </a:r>
            <a:r>
              <a:rPr lang="en-US" sz="2100" dirty="0">
                <a:latin typeface="Linotype Univers"/>
              </a:rPr>
              <a:t>obtained</a:t>
            </a:r>
            <a:r>
              <a:rPr lang="en-US" sz="2100" dirty="0">
                <a:latin typeface="Linotype Univers"/>
              </a:rPr>
              <a:t> </a:t>
            </a:r>
            <a:r>
              <a:rPr lang="en-US" sz="2100" dirty="0">
                <a:latin typeface="Linotype Univers"/>
                <a:hlinkClick r:id="rId6"/>
              </a:rPr>
              <a:t>from the student's home</a:t>
            </a:r>
            <a:r>
              <a:rPr lang="en-US" sz="2100" dirty="0">
                <a:latin typeface="Linotype Univers"/>
              </a:rPr>
              <a:t> or </a:t>
            </a:r>
            <a:r>
              <a:rPr lang="en-US" sz="2100" dirty="0">
                <a:latin typeface="Linotype Univers"/>
              </a:rPr>
              <a:t>from </a:t>
            </a:r>
            <a:r>
              <a:rPr lang="en-US" sz="2100" dirty="0">
                <a:latin typeface="Linotype Univers"/>
              </a:rPr>
              <a:t>that of a friend or relative.</a:t>
            </a:r>
            <a:endParaRPr lang="en-US" sz="2100" dirty="0"/>
          </a:p>
        </p:txBody>
      </p:sp>
    </p:spTree>
    <p:extLst>
      <p:ext uri="{BB962C8B-B14F-4D97-AF65-F5344CB8AC3E}">
        <p14:creationId xmlns:p14="http://schemas.microsoft.com/office/powerpoint/2010/main" val="3356643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28600" y="1066800"/>
            <a:ext cx="8763000" cy="2819400"/>
          </a:xfrm>
        </p:spPr>
        <p:txBody>
          <a:bodyPr>
            <a:noAutofit/>
          </a:bodyPr>
          <a:lstStyle/>
          <a:p>
            <a:pPr>
              <a:lnSpc>
                <a:spcPct val="100000"/>
              </a:lnSpc>
              <a:spcBef>
                <a:spcPts val="0"/>
              </a:spcBef>
              <a:spcAft>
                <a:spcPts val="600"/>
              </a:spcAft>
            </a:pPr>
            <a:r>
              <a:rPr lang="en-US" sz="2200" b="1" u="sng" dirty="0">
                <a:hlinkClick r:id="rId3"/>
              </a:rPr>
              <a:t>HB 364 “Suicide Prevention Amendments”</a:t>
            </a:r>
            <a:r>
              <a:rPr lang="en-US" sz="2200" b="1" dirty="0">
                <a:hlinkClick r:id="rId3"/>
              </a:rPr>
              <a:t> </a:t>
            </a:r>
            <a:r>
              <a:rPr lang="en-US" sz="2200" b="1" dirty="0"/>
              <a:t> </a:t>
            </a:r>
            <a:r>
              <a:rPr lang="en-US" sz="2200" b="1" dirty="0">
                <a:solidFill>
                  <a:srgbClr val="00CC00"/>
                </a:solidFill>
              </a:rPr>
              <a:t>2015</a:t>
            </a:r>
            <a:r>
              <a:rPr lang="en-US" sz="2200" dirty="0"/>
              <a:t> legislation that appropriated ongoing funding for purchase and distribution of gun locks. </a:t>
            </a:r>
            <a:endParaRPr lang="en-US" sz="1600" dirty="0"/>
          </a:p>
          <a:p>
            <a:pPr lvl="1">
              <a:lnSpc>
                <a:spcPct val="100000"/>
              </a:lnSpc>
              <a:spcBef>
                <a:spcPts val="0"/>
              </a:spcBef>
              <a:spcAft>
                <a:spcPts val="600"/>
              </a:spcAft>
            </a:pPr>
            <a:r>
              <a:rPr lang="en-US" sz="1700" b="1" i="1" dirty="0"/>
              <a:t>Status:</a:t>
            </a:r>
            <a:r>
              <a:rPr lang="en-US" sz="1700" i="1" dirty="0"/>
              <a:t> Passed (House: 71-0-4; Senate: 28-0-1)</a:t>
            </a:r>
          </a:p>
          <a:p>
            <a:pPr lvl="1">
              <a:lnSpc>
                <a:spcPct val="100000"/>
              </a:lnSpc>
              <a:spcBef>
                <a:spcPts val="0"/>
              </a:spcBef>
              <a:spcAft>
                <a:spcPts val="600"/>
              </a:spcAft>
            </a:pPr>
            <a:r>
              <a:rPr lang="en-US" sz="1700" b="1" i="1" dirty="0"/>
              <a:t>Sponsor: </a:t>
            </a:r>
            <a:r>
              <a:rPr lang="en-US" sz="1700" i="1" dirty="0"/>
              <a:t>Rep. Steve Eliason. </a:t>
            </a:r>
            <a:r>
              <a:rPr lang="en-US" sz="1700" b="1" i="1" dirty="0"/>
              <a:t>Senate Sponsor</a:t>
            </a:r>
            <a:r>
              <a:rPr lang="en-US" sz="1700" i="1" dirty="0"/>
              <a:t>: Sen. J. Stuart Adams.</a:t>
            </a:r>
          </a:p>
          <a:p>
            <a:pPr marL="515938" lvl="1" indent="0">
              <a:lnSpc>
                <a:spcPct val="100000"/>
              </a:lnSpc>
              <a:spcBef>
                <a:spcPts val="0"/>
              </a:spcBef>
              <a:spcAft>
                <a:spcPts val="600"/>
              </a:spcAft>
              <a:buNone/>
            </a:pPr>
            <a:r>
              <a:rPr lang="en-US" sz="1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Cosponsor: Rep. J. Fawson</a:t>
            </a:r>
            <a:endParaRPr lang="en-US" sz="1200" i="1" dirty="0"/>
          </a:p>
          <a:p>
            <a:pPr lvl="1">
              <a:lnSpc>
                <a:spcPct val="100000"/>
              </a:lnSpc>
              <a:spcBef>
                <a:spcPts val="0"/>
              </a:spcBef>
              <a:spcAft>
                <a:spcPts val="600"/>
              </a:spcAft>
            </a:pPr>
            <a:r>
              <a:rPr lang="en-US" sz="1700" b="1" i="1" dirty="0"/>
              <a:t>Fiscal Note: </a:t>
            </a:r>
            <a:r>
              <a:rPr lang="en-US" sz="1700" i="1" dirty="0"/>
              <a:t>$616,000 (Ongoing: $256,000; One-time: $360,000)</a:t>
            </a:r>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15</a:t>
            </a:fld>
            <a:endParaRPr lang="en-US" altLang="en-US" dirty="0">
              <a:solidFill>
                <a:srgbClr val="000000"/>
              </a:solidFill>
            </a:endParaRPr>
          </a:p>
        </p:txBody>
      </p:sp>
      <p:pic>
        <p:nvPicPr>
          <p:cNvPr id="5122" name="Picture 2" descr="Image result for suicide prevention gun locks uta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662"/>
          <a:stretch/>
        </p:blipFill>
        <p:spPr bwMode="auto">
          <a:xfrm>
            <a:off x="4179000" y="3733800"/>
            <a:ext cx="4498975" cy="1982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141" y="3352800"/>
            <a:ext cx="3445073" cy="2583805"/>
          </a:xfrm>
          <a:prstGeom prst="rect">
            <a:avLst/>
          </a:prstGeom>
        </p:spPr>
      </p:pic>
    </p:spTree>
    <p:extLst>
      <p:ext uri="{BB962C8B-B14F-4D97-AF65-F5344CB8AC3E}">
        <p14:creationId xmlns:p14="http://schemas.microsoft.com/office/powerpoint/2010/main" val="33101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28600" y="1447801"/>
            <a:ext cx="8763000" cy="2362200"/>
          </a:xfrm>
        </p:spPr>
        <p:txBody>
          <a:bodyPr>
            <a:noAutofit/>
          </a:bodyPr>
          <a:lstStyle/>
          <a:p>
            <a:pPr>
              <a:lnSpc>
                <a:spcPct val="100000"/>
              </a:lnSpc>
              <a:spcBef>
                <a:spcPts val="0"/>
              </a:spcBef>
              <a:spcAft>
                <a:spcPts val="600"/>
              </a:spcAft>
            </a:pPr>
            <a:r>
              <a:rPr lang="en-US" sz="2200" b="1" u="sng" dirty="0">
                <a:hlinkClick r:id="rId3"/>
              </a:rPr>
              <a:t>HB 440 “Suicide Prevention &amp; Gun Data Study”</a:t>
            </a:r>
            <a:r>
              <a:rPr lang="en-US" sz="2200" b="1" dirty="0"/>
              <a:t> </a:t>
            </a:r>
            <a:r>
              <a:rPr lang="en-US" sz="2200" b="1" dirty="0">
                <a:solidFill>
                  <a:srgbClr val="00CC00"/>
                </a:solidFill>
              </a:rPr>
              <a:t>2016</a:t>
            </a:r>
            <a:r>
              <a:rPr lang="en-US" sz="2200" dirty="0"/>
              <a:t> legislation that required suicide prevention/gun data study.  </a:t>
            </a:r>
            <a:endParaRPr lang="en-US" sz="1600" dirty="0"/>
          </a:p>
          <a:p>
            <a:pPr lvl="1">
              <a:lnSpc>
                <a:spcPct val="100000"/>
              </a:lnSpc>
              <a:spcBef>
                <a:spcPts val="0"/>
              </a:spcBef>
              <a:spcAft>
                <a:spcPts val="600"/>
              </a:spcAft>
            </a:pPr>
            <a:r>
              <a:rPr lang="en-US" sz="1700" b="1" i="1" dirty="0"/>
              <a:t>Status: </a:t>
            </a:r>
            <a:r>
              <a:rPr lang="en-US" sz="1700" i="1" dirty="0"/>
              <a:t>Passed (House: 73-1-1; Senate: 19-6-4)</a:t>
            </a:r>
          </a:p>
          <a:p>
            <a:pPr lvl="1">
              <a:lnSpc>
                <a:spcPct val="100000"/>
              </a:lnSpc>
              <a:spcBef>
                <a:spcPts val="0"/>
              </a:spcBef>
              <a:spcAft>
                <a:spcPts val="600"/>
              </a:spcAft>
            </a:pPr>
            <a:r>
              <a:rPr lang="en-US" sz="1700" b="1" i="1" dirty="0"/>
              <a:t>Sponsor:</a:t>
            </a:r>
            <a:r>
              <a:rPr lang="en-US" sz="1700" i="1" dirty="0"/>
              <a:t> Rep. Brian S. King. </a:t>
            </a:r>
            <a:r>
              <a:rPr lang="en-US" sz="1700" b="1" i="1" dirty="0"/>
              <a:t>Senate Sponsor</a:t>
            </a:r>
            <a:r>
              <a:rPr lang="en-US" sz="1700" i="1" dirty="0"/>
              <a:t>: Sen. Curtis S. Bramble.</a:t>
            </a:r>
          </a:p>
          <a:p>
            <a:pPr lvl="1">
              <a:lnSpc>
                <a:spcPct val="100000"/>
              </a:lnSpc>
              <a:spcBef>
                <a:spcPts val="0"/>
              </a:spcBef>
              <a:spcAft>
                <a:spcPts val="600"/>
              </a:spcAft>
            </a:pPr>
            <a:r>
              <a:rPr lang="en-US" sz="1700" b="1" i="1" dirty="0"/>
              <a:t>Fiscal Note: </a:t>
            </a:r>
            <a:r>
              <a:rPr lang="en-US" sz="1700" i="1" dirty="0"/>
              <a:t>$140,000 (one-time)</a:t>
            </a:r>
          </a:p>
          <a:p>
            <a:pPr lvl="1">
              <a:lnSpc>
                <a:spcPct val="100000"/>
              </a:lnSpc>
              <a:spcBef>
                <a:spcPts val="0"/>
              </a:spcBef>
              <a:spcAft>
                <a:spcPts val="600"/>
              </a:spcAft>
            </a:pPr>
            <a:endParaRPr lang="en-US" sz="1700" b="1" i="1" dirty="0"/>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16</a:t>
            </a:fld>
            <a:endParaRPr lang="en-US" altLang="en-US" dirty="0">
              <a:solidFill>
                <a:srgbClr val="000000"/>
              </a:solidFill>
            </a:endParaRPr>
          </a:p>
        </p:txBody>
      </p:sp>
      <p:pic>
        <p:nvPicPr>
          <p:cNvPr id="3076" name="Picture 4" descr="Image result for gun study data utah suic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8703" y="6845260"/>
            <a:ext cx="1903474" cy="15345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uicide prevention gun study uta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109424"/>
            <a:ext cx="2674217" cy="34607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firearm safe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799" y="3581400"/>
            <a:ext cx="3281955"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7133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utah legislature">
            <a:extLst>
              <a:ext uri="{FF2B5EF4-FFF2-40B4-BE49-F238E27FC236}">
                <a16:creationId xmlns:a16="http://schemas.microsoft.com/office/drawing/2014/main" id="{77FEE196-5594-4B26-9F2E-A8E1461A6489}"/>
              </a:ext>
            </a:extLst>
          </p:cNvPr>
          <p:cNvSpPr txBox="1">
            <a:spLocks noChangeAspect="1" noChangeArrowheads="1"/>
          </p:cNvSpPr>
          <p:nvPr/>
        </p:nvSpPr>
        <p:spPr bwMode="auto">
          <a:xfrm>
            <a:off x="311582" y="304800"/>
            <a:ext cx="85344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b="1" dirty="0"/>
              <a:t>2019 </a:t>
            </a:r>
            <a:r>
              <a:rPr lang="en-US" sz="3200" b="1" i="1" dirty="0"/>
              <a:t>Suicide and Firearm Injury in Utah</a:t>
            </a:r>
            <a:r>
              <a:rPr lang="en-US" sz="3200" b="1" dirty="0"/>
              <a:t> Report</a:t>
            </a:r>
          </a:p>
        </p:txBody>
      </p:sp>
      <p:sp>
        <p:nvSpPr>
          <p:cNvPr id="3" name="Rectangle 2">
            <a:extLst>
              <a:ext uri="{FF2B5EF4-FFF2-40B4-BE49-F238E27FC236}">
                <a16:creationId xmlns:a16="http://schemas.microsoft.com/office/drawing/2014/main" id="{197F72F3-9C92-46FA-AEB4-829E4628CF0A}"/>
              </a:ext>
            </a:extLst>
          </p:cNvPr>
          <p:cNvSpPr/>
          <p:nvPr/>
        </p:nvSpPr>
        <p:spPr>
          <a:xfrm>
            <a:off x="281102" y="1066800"/>
            <a:ext cx="4748098" cy="5878532"/>
          </a:xfrm>
          <a:prstGeom prst="rect">
            <a:avLst/>
          </a:prstGeom>
        </p:spPr>
        <p:txBody>
          <a:bodyPr wrap="square">
            <a:spAutoFit/>
          </a:bodyPr>
          <a:lstStyle/>
          <a:p>
            <a:r>
              <a:rPr lang="en-US" sz="2400" dirty="0">
                <a:hlinkClick r:id="rId2"/>
              </a:rPr>
              <a:t>Key Results from Study:</a:t>
            </a:r>
            <a:endParaRPr lang="en-US" sz="2400" dirty="0"/>
          </a:p>
          <a:p>
            <a:pPr marL="342900" indent="-342900">
              <a:buFont typeface="Arial" panose="020B0604020202020204" pitchFamily="34" charset="0"/>
              <a:buChar char="•"/>
            </a:pPr>
            <a:r>
              <a:rPr lang="en-US" sz="2200" dirty="0"/>
              <a:t>Suicides outnumber homicides 8-1 in Utah </a:t>
            </a:r>
          </a:p>
          <a:p>
            <a:pPr marL="342900" indent="-342900">
              <a:buFont typeface="Arial" panose="020B0604020202020204" pitchFamily="34" charset="0"/>
              <a:buChar char="•"/>
            </a:pPr>
            <a:r>
              <a:rPr lang="en-US" sz="2200" dirty="0"/>
              <a:t>85% of firearm deaths in Utah were suicides and firearms account for half of all suicides</a:t>
            </a:r>
          </a:p>
          <a:p>
            <a:pPr marL="342900" indent="-342900">
              <a:buFont typeface="Arial" panose="020B0604020202020204" pitchFamily="34" charset="0"/>
              <a:buChar char="•"/>
            </a:pPr>
            <a:r>
              <a:rPr lang="en-US" sz="2200" dirty="0"/>
              <a:t>Metro counties had higher rates of suicide attempts. Rural counties had higher rates of suicide deaths. The higher rural death rate was driven by greater use of firearms in attempts, not by higher attempt rate.</a:t>
            </a:r>
          </a:p>
          <a:p>
            <a:pPr marL="342900" indent="-342900">
              <a:buFont typeface="Arial" panose="020B0604020202020204" pitchFamily="34" charset="0"/>
              <a:buChar char="•"/>
            </a:pPr>
            <a:r>
              <a:rPr lang="en-US" sz="2200" dirty="0"/>
              <a:t>The higher suicide rate in rural counties was driven by a higher firearm suicide rate among all ages (including youth) </a:t>
            </a:r>
          </a:p>
          <a:p>
            <a:endParaRPr lang="en-US" sz="2200" dirty="0"/>
          </a:p>
        </p:txBody>
      </p:sp>
      <p:pic>
        <p:nvPicPr>
          <p:cNvPr id="8" name="Picture 7">
            <a:extLst>
              <a:ext uri="{FF2B5EF4-FFF2-40B4-BE49-F238E27FC236}">
                <a16:creationId xmlns:a16="http://schemas.microsoft.com/office/drawing/2014/main" id="{8F85CE20-A8A6-4C6B-AE52-51EB6343766E}"/>
              </a:ext>
            </a:extLst>
          </p:cNvPr>
          <p:cNvPicPr>
            <a:picLocks noChangeAspect="1"/>
          </p:cNvPicPr>
          <p:nvPr/>
        </p:nvPicPr>
        <p:blipFill>
          <a:blip r:embed="rId3"/>
          <a:stretch>
            <a:fillRect/>
          </a:stretch>
        </p:blipFill>
        <p:spPr>
          <a:xfrm>
            <a:off x="5181600" y="2438400"/>
            <a:ext cx="3735768" cy="2819400"/>
          </a:xfrm>
          <a:prstGeom prst="rect">
            <a:avLst/>
          </a:prstGeom>
        </p:spPr>
      </p:pic>
    </p:spTree>
    <p:extLst>
      <p:ext uri="{BB962C8B-B14F-4D97-AF65-F5344CB8AC3E}">
        <p14:creationId xmlns:p14="http://schemas.microsoft.com/office/powerpoint/2010/main" val="2725676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utah legislature">
            <a:extLst>
              <a:ext uri="{FF2B5EF4-FFF2-40B4-BE49-F238E27FC236}">
                <a16:creationId xmlns:a16="http://schemas.microsoft.com/office/drawing/2014/main" id="{77FEE196-5594-4B26-9F2E-A8E1461A6489}"/>
              </a:ext>
            </a:extLst>
          </p:cNvPr>
          <p:cNvSpPr txBox="1">
            <a:spLocks noChangeAspect="1" noChangeArrowheads="1"/>
          </p:cNvSpPr>
          <p:nvPr/>
        </p:nvSpPr>
        <p:spPr bwMode="auto">
          <a:xfrm>
            <a:off x="1376687" y="1085850"/>
            <a:ext cx="6400800" cy="514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2400" b="1" dirty="0"/>
              <a:t>2019 </a:t>
            </a:r>
            <a:r>
              <a:rPr lang="en-US" sz="2400" b="1" i="1" dirty="0"/>
              <a:t>Suicide and Firearm Injury in Utah</a:t>
            </a:r>
            <a:r>
              <a:rPr lang="en-US" sz="2400" b="1" dirty="0"/>
              <a:t> Report</a:t>
            </a:r>
          </a:p>
        </p:txBody>
      </p:sp>
      <p:sp>
        <p:nvSpPr>
          <p:cNvPr id="3" name="Rectangle 2">
            <a:extLst>
              <a:ext uri="{FF2B5EF4-FFF2-40B4-BE49-F238E27FC236}">
                <a16:creationId xmlns:a16="http://schemas.microsoft.com/office/drawing/2014/main" id="{197F72F3-9C92-46FA-AEB4-829E4628CF0A}"/>
              </a:ext>
            </a:extLst>
          </p:cNvPr>
          <p:cNvSpPr/>
          <p:nvPr/>
        </p:nvSpPr>
        <p:spPr>
          <a:xfrm>
            <a:off x="523702" y="1657350"/>
            <a:ext cx="4391198" cy="1200329"/>
          </a:xfrm>
          <a:prstGeom prst="rect">
            <a:avLst/>
          </a:prstGeom>
        </p:spPr>
        <p:txBody>
          <a:bodyPr wrap="square">
            <a:spAutoFit/>
          </a:bodyPr>
          <a:lstStyle/>
          <a:p>
            <a:r>
              <a:rPr lang="en-US" dirty="0">
                <a:hlinkClick r:id="rId2"/>
              </a:rPr>
              <a:t>Key Results from Study:</a:t>
            </a:r>
            <a:endParaRPr lang="en-US" dirty="0"/>
          </a:p>
          <a:p>
            <a:endParaRPr lang="en-US" b="1" dirty="0"/>
          </a:p>
          <a:p>
            <a:r>
              <a:rPr lang="en-US" b="1" dirty="0"/>
              <a:t>What percent </a:t>
            </a:r>
            <a:r>
              <a:rPr lang="en-US" b="1" dirty="0"/>
              <a:t>of rural youths’  gun suicides are by rifle or shotgun?</a:t>
            </a:r>
            <a:endParaRPr lang="en-US" sz="1650" dirty="0"/>
          </a:p>
        </p:txBody>
      </p:sp>
      <p:sp>
        <p:nvSpPr>
          <p:cNvPr id="6" name="Title 1"/>
          <p:cNvSpPr txBox="1">
            <a:spLocks/>
          </p:cNvSpPr>
          <p:nvPr/>
        </p:nvSpPr>
        <p:spPr>
          <a:xfrm>
            <a:off x="1060970" y="3070340"/>
            <a:ext cx="2657475" cy="74295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000" b="1" dirty="0">
                <a:solidFill>
                  <a:schemeClr val="tx1"/>
                </a:solidFill>
                <a:latin typeface="Arial"/>
              </a:rPr>
              <a:t>62%</a:t>
            </a:r>
            <a:endParaRPr lang="en-US" sz="3000" b="1" dirty="0">
              <a:solidFill>
                <a:schemeClr val="tx1"/>
              </a:solidFill>
              <a:latin typeface="Arial"/>
            </a:endParaRPr>
          </a:p>
        </p:txBody>
      </p:sp>
      <p:pic>
        <p:nvPicPr>
          <p:cNvPr id="9" name="Picture 2" descr="https://southcentralus1-mediap.svc.ms/transform/thumbnail?provider=spo&amp;inputFormat=jpg&amp;cs=fFNQTw&amp;docid=https%3A%2F%2Fhu.sharepoint.com%3A443%2F_api%2Fv2.0%2Fdrives%2Fb!bqoOyY3VskOOoFAZyeDw7QzZGTpnkK5Hk4v0i4TQM4gjAqbIjzYfR7wABu0B7R_5%2Fitems%2F01Y2Z4WSWCD5QUQVY6R5BZHRSEV6R4XIJ6%3Fversion%3DPublished&amp;access_token=eyJ0eXAiOiJKV1QiLCJhbGciOiJub25lIn0.eyJhdWQiOiIwMDAwMDAwMy0wMDAwLTBmZjEtY2UwMC0wMDAwMDAwMDAwMDAvaHUuc2hhcmVwb2ludC5jb21ANmZmYTIyZjQtNDU2OC00MTA1LWFkNDMtMmUzYWQ0NzI2OTU3IiwiaXNzIjoiMDAwMDAwMDMtMDAwMC0wZmYxLWNlMDAtMDAwMDAwMDAwMDAwIiwibmJmIjoiMTU3MDQ3ODg2NCIsImV4cCI6IjE1NzA1MDA0NjQiLCJlbmRwb2ludHVybCI6IlcwMnBVQ3BJbERJZFFGSlpCZ0RwNnZUUmtMdXI0YmhRWTNEQ0VqK21IVDg9IiwiZW5kcG9pbnR1cmxMZW5ndGgiOiIxMDkiLCJpc2xvb3BiYWNrIjoiVHJ1ZSIsImNpZCI6Ik1qaGhNREJpT1dZdE1EQmtOeTA1TURBd0xUZG1NR0l0Tnpoak16WmxOVEF3WlRNMCIsInZlciI6Imhhc2hlZHByb29mdG9rZW4iLCJzaXRlaWQiOiJZemt3WldGaE5tVXRaRFU0WkMwME0ySXlMVGhsWVRBdE5UQXhPV001WlRCbU1HVmsiLCJzaWduaW5fc3RhdGUiOiJbXCJrbXNpXCJdIiwibmFtZWlkIjoiMCMuZnxtZW1iZXJzaGlwfGNiYXJiZXJAaHNwaC5oYXJ2YXJkLmVkdSIsIm5paSI6Im1pY3Jvc29mdC5zaGFyZXBvaW50IiwiaXN1c2VyIjoidHJ1ZSIsImNhY2hla2V5IjoiMGguZnxtZW1iZXJzaGlwfDEwMDNiZmZkODI3Nzk4ZTFAbGl2ZS5jb20iLCJ0dCI6IjAiLCJ1c2VQZXJzaXN0ZW50Q29va2llIjoiMyJ9.NHAyOHVsL0ZLZW5VQm9oeTZiOVhibTd1MkxFcFB3NERYZ2QxTEF0MDRZaz0&amp;encodeFailures=1&amp;srcWidth=&amp;srcHeight=&amp;width=1280&amp;height=870&amp;action=Ac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61" t="4812" b="9382"/>
          <a:stretch/>
        </p:blipFill>
        <p:spPr bwMode="auto">
          <a:xfrm>
            <a:off x="6010880" y="1767486"/>
            <a:ext cx="2280320" cy="307987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237952" y="3893464"/>
            <a:ext cx="5994115" cy="12573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250" b="1" dirty="0"/>
              <a:t>State action: </a:t>
            </a:r>
            <a:r>
              <a:rPr lang="en-US" sz="2100" dirty="0" smtClean="0">
                <a:solidFill>
                  <a:schemeClr val="tx1">
                    <a:lumMod val="90000"/>
                    <a:lumOff val="10000"/>
                  </a:schemeClr>
                </a:solidFill>
              </a:rPr>
              <a:t>State law </a:t>
            </a:r>
            <a:r>
              <a:rPr lang="en-US" sz="2100" dirty="0">
                <a:solidFill>
                  <a:schemeClr val="tx1">
                    <a:lumMod val="90000"/>
                    <a:lumOff val="10000"/>
                  </a:schemeClr>
                </a:solidFill>
              </a:rPr>
              <a:t>now provides cable locks </a:t>
            </a:r>
            <a:r>
              <a:rPr lang="en-US" sz="2100" dirty="0" smtClean="0">
                <a:solidFill>
                  <a:schemeClr val="tx1">
                    <a:lumMod val="90000"/>
                    <a:lumOff val="10000"/>
                  </a:schemeClr>
                </a:solidFill>
              </a:rPr>
              <a:t>to </a:t>
            </a:r>
            <a:r>
              <a:rPr lang="en-US" sz="2100" dirty="0">
                <a:solidFill>
                  <a:schemeClr val="tx1">
                    <a:lumMod val="90000"/>
                    <a:lumOff val="10000"/>
                  </a:schemeClr>
                </a:solidFill>
              </a:rPr>
              <a:t>accompany all sales of rifles &amp; </a:t>
            </a:r>
            <a:r>
              <a:rPr lang="en-US" sz="2100" dirty="0" smtClean="0">
                <a:solidFill>
                  <a:schemeClr val="tx1">
                    <a:lumMod val="90000"/>
                    <a:lumOff val="10000"/>
                  </a:schemeClr>
                </a:solidFill>
              </a:rPr>
              <a:t>shotguns</a:t>
            </a:r>
            <a:r>
              <a:rPr lang="en-US" sz="2100" dirty="0">
                <a:solidFill>
                  <a:schemeClr val="tx1">
                    <a:lumMod val="90000"/>
                    <a:lumOff val="10000"/>
                  </a:schemeClr>
                </a:solidFill>
              </a:rPr>
              <a:t> </a:t>
            </a:r>
            <a:r>
              <a:rPr lang="en-US" sz="2100" dirty="0" smtClean="0">
                <a:solidFill>
                  <a:schemeClr val="tx1">
                    <a:lumMod val="90000"/>
                    <a:lumOff val="10000"/>
                  </a:schemeClr>
                </a:solidFill>
              </a:rPr>
              <a:t>from gun retailers.</a:t>
            </a:r>
            <a:endParaRPr lang="en-US" sz="2400" dirty="0">
              <a:solidFill>
                <a:schemeClr val="accent1">
                  <a:lumMod val="50000"/>
                </a:schemeClr>
              </a:solidFill>
            </a:endParaRPr>
          </a:p>
        </p:txBody>
      </p:sp>
    </p:spTree>
    <p:extLst>
      <p:ext uri="{BB962C8B-B14F-4D97-AF65-F5344CB8AC3E}">
        <p14:creationId xmlns:p14="http://schemas.microsoft.com/office/powerpoint/2010/main" val="371733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66700" y="1006793"/>
            <a:ext cx="8602980" cy="5562600"/>
          </a:xfrm>
        </p:spPr>
        <p:txBody>
          <a:bodyPr>
            <a:noAutofit/>
          </a:bodyPr>
          <a:lstStyle/>
          <a:p>
            <a:r>
              <a:rPr lang="en-US" sz="2200" b="1" u="sng" dirty="0">
                <a:hlinkClick r:id="rId3"/>
              </a:rPr>
              <a:t>HB 17 ”Firearm Violence and Suicide Prevention Amendments” </a:t>
            </a:r>
            <a:r>
              <a:rPr lang="en-US" sz="2200" b="1" u="sng" dirty="0">
                <a:solidFill>
                  <a:srgbClr val="00B050"/>
                </a:solidFill>
              </a:rPr>
              <a:t> </a:t>
            </a:r>
            <a:r>
              <a:rPr lang="en-US" sz="2200" dirty="0">
                <a:solidFill>
                  <a:srgbClr val="00B050"/>
                </a:solidFill>
              </a:rPr>
              <a:t> </a:t>
            </a:r>
            <a:r>
              <a:rPr lang="en-US" sz="2200" b="1" dirty="0">
                <a:solidFill>
                  <a:srgbClr val="00B050"/>
                </a:solidFill>
              </a:rPr>
              <a:t>2019</a:t>
            </a:r>
            <a:r>
              <a:rPr lang="en-US" sz="2200" dirty="0"/>
              <a:t> legislation that reenacts and modifies previously sunsetted provisions relating to a voluntary firearm safety program and an online suicide prevention education course for concealed firearm permit holders.</a:t>
            </a:r>
          </a:p>
          <a:p>
            <a:pPr lvl="1"/>
            <a:r>
              <a:rPr lang="en-US" sz="1700" b="1" i="1" dirty="0"/>
              <a:t>Status</a:t>
            </a:r>
            <a:r>
              <a:rPr lang="en-US" sz="1700" i="1" dirty="0"/>
              <a:t>: Passed (House: 60-8-7; Senate: 26-0-3)</a:t>
            </a:r>
          </a:p>
          <a:p>
            <a:pPr lvl="1"/>
            <a:r>
              <a:rPr lang="en-US" sz="1700" b="1" i="1" dirty="0"/>
              <a:t>Sponsor:</a:t>
            </a:r>
            <a:r>
              <a:rPr lang="en-US" sz="1700" i="1" dirty="0"/>
              <a:t> Rep. Steve Eliason. </a:t>
            </a:r>
            <a:r>
              <a:rPr lang="en-US" sz="1700" b="1" i="1" dirty="0"/>
              <a:t>Senate Sponsor</a:t>
            </a:r>
            <a:r>
              <a:rPr lang="en-US" sz="1700" i="1" dirty="0"/>
              <a:t>: Sen. Curtis Bramble</a:t>
            </a:r>
          </a:p>
          <a:p>
            <a:pPr lvl="1"/>
            <a:r>
              <a:rPr lang="en-US" sz="1700" b="1" i="1" dirty="0"/>
              <a:t>Fiscal Note: </a:t>
            </a:r>
            <a:r>
              <a:rPr lang="en-US" sz="1700" i="1" dirty="0"/>
              <a:t>$25,000 (ongoing)</a:t>
            </a:r>
          </a:p>
          <a:p>
            <a:pPr lvl="1"/>
            <a:endParaRPr lang="en-US" sz="1700" b="1" i="1" dirty="0"/>
          </a:p>
          <a:p>
            <a:pPr marL="342900" lvl="1" indent="0">
              <a:buNone/>
            </a:pPr>
            <a:endParaRPr lang="en-US" sz="1700" b="1" i="1" dirty="0"/>
          </a:p>
          <a:p>
            <a:pPr lvl="1"/>
            <a:endParaRPr lang="en-US" sz="1700" b="1" i="1" dirty="0"/>
          </a:p>
          <a:p>
            <a:pPr marL="342900" lvl="1" indent="0">
              <a:buNone/>
            </a:pPr>
            <a:endParaRPr lang="en-US" sz="1700" b="1" i="1" dirty="0"/>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19</a:t>
            </a:fld>
            <a:endParaRPr lang="en-US" altLang="en-US" dirty="0">
              <a:solidFill>
                <a:srgbClr val="000000"/>
              </a:solidFill>
            </a:endParaRPr>
          </a:p>
        </p:txBody>
      </p:sp>
      <p:pic>
        <p:nvPicPr>
          <p:cNvPr id="18434" name="Picture 2" descr="Image result for biometric safe gun storage suicide preven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458" y="3486956"/>
            <a:ext cx="2754142" cy="267794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online course image g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846" y="3581400"/>
            <a:ext cx="3957467" cy="249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937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5" y="857250"/>
            <a:ext cx="9253436" cy="5124000"/>
          </a:xfrm>
          <a:prstGeom prst="rect">
            <a:avLst/>
          </a:prstGeom>
        </p:spPr>
      </p:pic>
      <p:pic>
        <p:nvPicPr>
          <p:cNvPr id="2050" name="0352FC1B-2CA7-41FA-BEB9-B54169D4277A" descr="IMG_82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459" y="2735767"/>
            <a:ext cx="3274618" cy="274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584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47650" y="616902"/>
            <a:ext cx="8602980" cy="6104574"/>
          </a:xfrm>
        </p:spPr>
        <p:txBody>
          <a:bodyPr>
            <a:noAutofit/>
          </a:bodyPr>
          <a:lstStyle/>
          <a:p>
            <a:r>
              <a:rPr lang="en-US" sz="2200" b="1" u="sng" dirty="0" smtClean="0">
                <a:hlinkClick r:id="rId3"/>
              </a:rPr>
              <a:t>“HB 32 Crisis </a:t>
            </a:r>
            <a:r>
              <a:rPr lang="en-US" sz="2200" b="1" u="sng" dirty="0">
                <a:hlinkClick r:id="rId3"/>
              </a:rPr>
              <a:t>Services Amendments”</a:t>
            </a:r>
            <a:r>
              <a:rPr lang="en-US" sz="2200" b="1" dirty="0">
                <a:solidFill>
                  <a:srgbClr val="00CC00"/>
                </a:solidFill>
              </a:rPr>
              <a:t> 2020 </a:t>
            </a:r>
            <a:r>
              <a:rPr lang="en-US" sz="2200" dirty="0" smtClean="0"/>
              <a:t>legislation </a:t>
            </a:r>
            <a:r>
              <a:rPr lang="en-US" sz="2200" dirty="0"/>
              <a:t>that:</a:t>
            </a:r>
          </a:p>
          <a:p>
            <a:pPr lvl="1"/>
            <a:r>
              <a:rPr lang="en-US" sz="1900" dirty="0" smtClean="0"/>
              <a:t>Funds up to four 23 hour crisis </a:t>
            </a:r>
            <a:r>
              <a:rPr lang="en-US" sz="1900" dirty="0"/>
              <a:t>receiving </a:t>
            </a:r>
            <a:r>
              <a:rPr lang="en-US" sz="1900" dirty="0" smtClean="0"/>
              <a:t>centers;</a:t>
            </a:r>
            <a:endParaRPr lang="en-US" sz="1900" dirty="0"/>
          </a:p>
          <a:p>
            <a:pPr lvl="1"/>
            <a:r>
              <a:rPr lang="en-US" sz="1900" dirty="0"/>
              <a:t>Increases the number of mobile crisis outreach teams (MCOTS), specifically in rural areas of the state; </a:t>
            </a:r>
          </a:p>
          <a:p>
            <a:pPr lvl="1"/>
            <a:r>
              <a:rPr lang="en-US" sz="1900" dirty="0"/>
              <a:t>Creates a </a:t>
            </a:r>
            <a:r>
              <a:rPr lang="en-US" sz="1900" dirty="0" smtClean="0"/>
              <a:t>Statewide </a:t>
            </a:r>
            <a:r>
              <a:rPr lang="en-US" sz="1900" dirty="0"/>
              <a:t>W</a:t>
            </a:r>
            <a:r>
              <a:rPr lang="en-US" sz="1900" dirty="0" smtClean="0"/>
              <a:t>arm Line 1-833-SPEAKUT;</a:t>
            </a:r>
            <a:endParaRPr lang="en-US" sz="1900" dirty="0"/>
          </a:p>
          <a:p>
            <a:pPr lvl="1"/>
            <a:r>
              <a:rPr lang="en-US" sz="1900" dirty="0" smtClean="0"/>
              <a:t>Provides </a:t>
            </a:r>
            <a:r>
              <a:rPr lang="en-US" sz="1900" dirty="0"/>
              <a:t>funding to </a:t>
            </a:r>
            <a:r>
              <a:rPr lang="en-US" sz="1900" dirty="0" smtClean="0"/>
              <a:t>SAFE UT </a:t>
            </a:r>
            <a:r>
              <a:rPr lang="en-US" sz="1900" dirty="0"/>
              <a:t>to support operations; and </a:t>
            </a:r>
          </a:p>
          <a:p>
            <a:pPr lvl="1"/>
            <a:r>
              <a:rPr lang="en-US" sz="1900" dirty="0"/>
              <a:t>Provides funding to the Governor’s Suicide Prevention Fund’s grant </a:t>
            </a:r>
            <a:r>
              <a:rPr lang="en-US" sz="1900" dirty="0" smtClean="0"/>
              <a:t>program</a:t>
            </a:r>
          </a:p>
          <a:p>
            <a:pPr lvl="1"/>
            <a:r>
              <a:rPr lang="en-US" sz="1900" b="1" i="1" u="sng" dirty="0" smtClean="0">
                <a:solidFill>
                  <a:schemeClr val="tx2">
                    <a:lumMod val="20000"/>
                    <a:lumOff val="80000"/>
                  </a:schemeClr>
                </a:solidFill>
              </a:rPr>
              <a:t>Funding:</a:t>
            </a:r>
          </a:p>
          <a:p>
            <a:pPr lvl="2"/>
            <a:r>
              <a:rPr lang="en-US" sz="1800" b="1" i="1" dirty="0" smtClean="0">
                <a:solidFill>
                  <a:schemeClr val="tx2">
                    <a:lumMod val="20000"/>
                    <a:lumOff val="80000"/>
                  </a:schemeClr>
                </a:solidFill>
              </a:rPr>
              <a:t>$2,400,000 Ongoing – Rural MCOT Teams</a:t>
            </a:r>
          </a:p>
          <a:p>
            <a:pPr lvl="2"/>
            <a:r>
              <a:rPr lang="en-US" sz="1800" b="1" i="1" dirty="0" smtClean="0">
                <a:solidFill>
                  <a:schemeClr val="tx2">
                    <a:lumMod val="20000"/>
                    <a:lumOff val="80000"/>
                  </a:schemeClr>
                </a:solidFill>
              </a:rPr>
              <a:t>$8,035,000 Ongoing - Crisis Receiving Centers/Warm Line</a:t>
            </a:r>
          </a:p>
          <a:p>
            <a:pPr lvl="2"/>
            <a:r>
              <a:rPr lang="en-US" sz="1800" b="1" i="1" dirty="0" smtClean="0">
                <a:solidFill>
                  <a:schemeClr val="tx2">
                    <a:lumMod val="20000"/>
                    <a:lumOff val="80000"/>
                  </a:schemeClr>
                </a:solidFill>
              </a:rPr>
              <a:t>$5,652,000 One-time – Crisis Receiving Centers</a:t>
            </a:r>
          </a:p>
          <a:p>
            <a:pPr lvl="2"/>
            <a:r>
              <a:rPr lang="en-US" sz="1800" b="1" i="1" dirty="0" smtClean="0">
                <a:solidFill>
                  <a:schemeClr val="tx2">
                    <a:lumMod val="20000"/>
                    <a:lumOff val="80000"/>
                  </a:schemeClr>
                </a:solidFill>
              </a:rPr>
              <a:t>$250,000 Ongoing – SAFE UT for First Responders</a:t>
            </a:r>
          </a:p>
          <a:p>
            <a:pPr lvl="2"/>
            <a:r>
              <a:rPr lang="en-US" sz="1800" b="1" i="1" dirty="0" smtClean="0">
                <a:solidFill>
                  <a:schemeClr val="tx2">
                    <a:lumMod val="20000"/>
                    <a:lumOff val="80000"/>
                  </a:schemeClr>
                </a:solidFill>
              </a:rPr>
              <a:t>$100,000 Ongoing – Suicide prevention messaging (Live On Utah campaign)</a:t>
            </a:r>
          </a:p>
          <a:p>
            <a:pPr lvl="2"/>
            <a:r>
              <a:rPr lang="en-US" sz="1800" b="1" i="1" dirty="0">
                <a:solidFill>
                  <a:schemeClr val="tx2">
                    <a:lumMod val="20000"/>
                    <a:lumOff val="80000"/>
                  </a:schemeClr>
                </a:solidFill>
              </a:rPr>
              <a:t>$250,000 One-time, $25K Ongoing - MCOT Vehicles</a:t>
            </a:r>
          </a:p>
          <a:p>
            <a:pPr marL="0" indent="0">
              <a:buNone/>
            </a:pPr>
            <a:r>
              <a:rPr lang="en-US" sz="2000" b="1" i="1" dirty="0" smtClean="0">
                <a:solidFill>
                  <a:schemeClr val="tx2">
                    <a:lumMod val="20000"/>
                    <a:lumOff val="80000"/>
                  </a:schemeClr>
                </a:solidFill>
              </a:rPr>
              <a:t>Status</a:t>
            </a:r>
            <a:r>
              <a:rPr lang="en-US" sz="2000" b="1" i="1" dirty="0">
                <a:solidFill>
                  <a:schemeClr val="tx2">
                    <a:lumMod val="20000"/>
                    <a:lumOff val="80000"/>
                  </a:schemeClr>
                </a:solidFill>
              </a:rPr>
              <a:t>: </a:t>
            </a:r>
            <a:r>
              <a:rPr lang="en-US" sz="2000" b="1" i="1" dirty="0" smtClean="0">
                <a:solidFill>
                  <a:schemeClr val="tx2">
                    <a:lumMod val="20000"/>
                    <a:lumOff val="80000"/>
                  </a:schemeClr>
                </a:solidFill>
              </a:rPr>
              <a:t>Passed both the House &amp; Senate Unanimously!</a:t>
            </a:r>
            <a:r>
              <a:rPr lang="en-US" sz="2000" i="1" dirty="0" smtClean="0">
                <a:solidFill>
                  <a:schemeClr val="tx2">
                    <a:lumMod val="20000"/>
                    <a:lumOff val="80000"/>
                  </a:schemeClr>
                </a:solidFill>
              </a:rPr>
              <a:t> </a:t>
            </a:r>
          </a:p>
          <a:p>
            <a:pPr marL="742950" lvl="1" indent="-285750"/>
            <a:r>
              <a:rPr lang="en-US" sz="1700" b="1" i="1" dirty="0" smtClean="0"/>
              <a:t>Sponsor</a:t>
            </a:r>
            <a:r>
              <a:rPr lang="en-US" sz="1700" b="1" i="1" dirty="0"/>
              <a:t>: </a:t>
            </a:r>
            <a:r>
              <a:rPr lang="en-US" sz="1700" i="1" dirty="0"/>
              <a:t>Rep. Steve </a:t>
            </a:r>
            <a:r>
              <a:rPr lang="en-US" sz="1700" i="1" dirty="0" smtClean="0"/>
              <a:t>Eliason  </a:t>
            </a:r>
            <a:r>
              <a:rPr lang="en-US" sz="1700" b="1" i="1" dirty="0"/>
              <a:t>Senate Sponsor</a:t>
            </a:r>
            <a:r>
              <a:rPr lang="en-US" sz="1700" i="1" dirty="0"/>
              <a:t>: Senator </a:t>
            </a:r>
            <a:r>
              <a:rPr lang="en-US" sz="1700" i="1" dirty="0" smtClean="0"/>
              <a:t>Dan Thatcher</a:t>
            </a:r>
            <a:endParaRPr lang="en-US" sz="1700" i="1" dirty="0"/>
          </a:p>
          <a:p>
            <a:pPr marL="0" indent="0">
              <a:buNone/>
            </a:pPr>
            <a:r>
              <a:rPr lang="en-US" sz="2000" i="1" dirty="0">
                <a:solidFill>
                  <a:schemeClr val="tx2">
                    <a:lumMod val="20000"/>
                    <a:lumOff val="80000"/>
                  </a:schemeClr>
                </a:solidFill>
              </a:rPr>
              <a:t/>
            </a:r>
            <a:br>
              <a:rPr lang="en-US" sz="2000" i="1" dirty="0">
                <a:solidFill>
                  <a:schemeClr val="tx2">
                    <a:lumMod val="20000"/>
                    <a:lumOff val="80000"/>
                  </a:schemeClr>
                </a:solidFill>
              </a:rPr>
            </a:br>
            <a:endParaRPr lang="en-US" sz="2000" i="1" dirty="0">
              <a:solidFill>
                <a:schemeClr val="tx2">
                  <a:lumMod val="20000"/>
                  <a:lumOff val="80000"/>
                </a:schemeClr>
              </a:solidFill>
            </a:endParaRPr>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20</a:t>
            </a:fld>
            <a:endParaRPr lang="en-US" altLang="en-US" dirty="0">
              <a:solidFill>
                <a:srgbClr val="000000"/>
              </a:solidFill>
            </a:endParaRPr>
          </a:p>
        </p:txBody>
      </p:sp>
      <p:pic>
        <p:nvPicPr>
          <p:cNvPr id="1028" name="Picture 4" descr="https://crisisnow.com/wp-content/uploads/2019/06/CrisisNow-InnovationTimeline1200Revisedtop.jpg"/>
          <p:cNvPicPr>
            <a:picLocks noChangeAspect="1" noChangeArrowheads="1"/>
          </p:cNvPicPr>
          <p:nvPr/>
        </p:nvPicPr>
        <p:blipFill rotWithShape="1">
          <a:blip r:embed="rId4">
            <a:extLst>
              <a:ext uri="{28A0092B-C50C-407E-A947-70E740481C1C}">
                <a14:useLocalDpi xmlns:a14="http://schemas.microsoft.com/office/drawing/2010/main" val="0"/>
              </a:ext>
            </a:extLst>
          </a:blip>
          <a:srcRect l="26354" t="35706" r="20937" b="37735"/>
          <a:stretch/>
        </p:blipFill>
        <p:spPr bwMode="auto">
          <a:xfrm>
            <a:off x="1447800" y="5588249"/>
            <a:ext cx="5943600" cy="114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85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endParaRPr lang="en-US" dirty="0"/>
          </a:p>
        </p:txBody>
      </p:sp>
      <p:pic>
        <p:nvPicPr>
          <p:cNvPr id="4" name="trbame0kn1o"/>
          <p:cNvPicPr>
            <a:picLocks noRot="1" noChangeAspect="1"/>
          </p:cNvPicPr>
          <p:nvPr>
            <a:videoFile r:link="rId1"/>
          </p:nvPr>
        </p:nvPicPr>
        <p:blipFill>
          <a:blip r:embed="rId3"/>
          <a:stretch>
            <a:fillRect/>
          </a:stretch>
        </p:blipFill>
        <p:spPr>
          <a:xfrm>
            <a:off x="304800" y="914400"/>
            <a:ext cx="8534400" cy="5105400"/>
          </a:xfrm>
          <a:prstGeom prst="rect">
            <a:avLst/>
          </a:prstGeom>
        </p:spPr>
      </p:pic>
    </p:spTree>
    <p:extLst>
      <p:ext uri="{BB962C8B-B14F-4D97-AF65-F5344CB8AC3E}">
        <p14:creationId xmlns:p14="http://schemas.microsoft.com/office/powerpoint/2010/main" val="1083262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28600" y="793751"/>
            <a:ext cx="8719937" cy="5073649"/>
          </a:xfrm>
        </p:spPr>
        <p:txBody>
          <a:bodyPr>
            <a:noAutofit/>
          </a:bodyPr>
          <a:lstStyle/>
          <a:p>
            <a:r>
              <a:rPr lang="en-US" sz="2200" b="1" u="sng" dirty="0" smtClean="0">
                <a:hlinkClick r:id="rId3"/>
              </a:rPr>
              <a:t>“HB 323 School Mental Health Amendments”</a:t>
            </a:r>
            <a:r>
              <a:rPr lang="en-US" sz="2200" b="1" dirty="0" smtClean="0"/>
              <a:t> </a:t>
            </a:r>
            <a:r>
              <a:rPr lang="en-US" sz="2200" b="1" dirty="0">
                <a:solidFill>
                  <a:srgbClr val="00CC00"/>
                </a:solidFill>
              </a:rPr>
              <a:t>2020 </a:t>
            </a:r>
            <a:r>
              <a:rPr lang="en-US" sz="2200" dirty="0" smtClean="0"/>
              <a:t>legislation:</a:t>
            </a:r>
            <a:endParaRPr lang="en-US" sz="2200" dirty="0"/>
          </a:p>
          <a:p>
            <a:pPr lvl="1"/>
            <a:r>
              <a:rPr lang="en-US" dirty="0" smtClean="0"/>
              <a:t>Requires the Utah Division of Substance Abuse and Mental Health Division to work with the Utah State Board of Education to develop age appropriate, evidence based, screeners to be used voluntarily on a Statewide basis.</a:t>
            </a:r>
          </a:p>
          <a:p>
            <a:pPr lvl="1"/>
            <a:r>
              <a:rPr lang="en-US" dirty="0" smtClean="0"/>
              <a:t>Prohibits student </a:t>
            </a:r>
            <a:r>
              <a:rPr lang="en-US" dirty="0"/>
              <a:t>mental health screening without parental consent.</a:t>
            </a:r>
          </a:p>
          <a:p>
            <a:pPr lvl="1"/>
            <a:r>
              <a:rPr lang="en-US" dirty="0"/>
              <a:t>S</a:t>
            </a:r>
            <a:r>
              <a:rPr lang="en-US" dirty="0" smtClean="0"/>
              <a:t>ets </a:t>
            </a:r>
            <a:r>
              <a:rPr lang="en-US" dirty="0"/>
              <a:t>standards for participating local education agencies (LEAs) to </a:t>
            </a:r>
            <a:r>
              <a:rPr lang="en-US" dirty="0" smtClean="0"/>
              <a:t>implement student mental health screenings.</a:t>
            </a:r>
          </a:p>
          <a:p>
            <a:pPr lvl="1"/>
            <a:r>
              <a:rPr lang="en-US" dirty="0" smtClean="0"/>
              <a:t>Requires a report </a:t>
            </a:r>
            <a:r>
              <a:rPr lang="en-US" dirty="0"/>
              <a:t>on the screening programs to the State Suicide Prevention</a:t>
            </a:r>
            <a:br>
              <a:rPr lang="en-US" dirty="0"/>
            </a:br>
            <a:r>
              <a:rPr lang="en-US" dirty="0" smtClean="0"/>
              <a:t>Coalition </a:t>
            </a:r>
            <a:r>
              <a:rPr lang="en-US" dirty="0"/>
              <a:t>and the Education Interim Committee;</a:t>
            </a:r>
            <a:endParaRPr lang="en-US" dirty="0" smtClean="0"/>
          </a:p>
          <a:p>
            <a:pPr lvl="1"/>
            <a:r>
              <a:rPr lang="en-US" sz="2000" b="1" i="1" dirty="0" smtClean="0">
                <a:solidFill>
                  <a:schemeClr val="tx2">
                    <a:lumMod val="20000"/>
                    <a:lumOff val="80000"/>
                  </a:schemeClr>
                </a:solidFill>
              </a:rPr>
              <a:t>Status: Passed in the 2020 Legislative Session.</a:t>
            </a:r>
          </a:p>
          <a:p>
            <a:pPr marL="742950" lvl="1" indent="-285750"/>
            <a:r>
              <a:rPr lang="en-US" b="1" i="1" dirty="0"/>
              <a:t>Status:</a:t>
            </a:r>
            <a:r>
              <a:rPr lang="en-US" i="1" dirty="0"/>
              <a:t> Passed (House: </a:t>
            </a:r>
            <a:r>
              <a:rPr lang="en-US" i="1" dirty="0" smtClean="0"/>
              <a:t>44-28-3  </a:t>
            </a:r>
            <a:r>
              <a:rPr lang="en-US" i="1" dirty="0"/>
              <a:t>Senate: </a:t>
            </a:r>
            <a:r>
              <a:rPr lang="en-US" i="1" dirty="0" smtClean="0"/>
              <a:t>19-9-1)</a:t>
            </a:r>
            <a:endParaRPr lang="en-US" i="1" dirty="0"/>
          </a:p>
          <a:p>
            <a:pPr marL="742950" lvl="1" indent="-285750"/>
            <a:r>
              <a:rPr lang="en-US" b="1" i="1" dirty="0"/>
              <a:t>Sponsor: </a:t>
            </a:r>
            <a:r>
              <a:rPr lang="en-US" i="1" dirty="0"/>
              <a:t>Rep. Steve Eliason. </a:t>
            </a:r>
            <a:r>
              <a:rPr lang="en-US" b="1" i="1" dirty="0"/>
              <a:t>Senate Sponsor</a:t>
            </a:r>
            <a:r>
              <a:rPr lang="en-US" i="1" dirty="0"/>
              <a:t>: Senator Ann Millner</a:t>
            </a:r>
          </a:p>
          <a:p>
            <a:pPr marL="742950" lvl="1" indent="-285750"/>
            <a:r>
              <a:rPr lang="en-US" b="1" i="1" dirty="0"/>
              <a:t>Fiscal Note: </a:t>
            </a:r>
            <a:r>
              <a:rPr lang="en-US" i="1" dirty="0" smtClean="0"/>
              <a:t>$500,000 </a:t>
            </a:r>
            <a:r>
              <a:rPr lang="en-US" i="1" dirty="0"/>
              <a:t>(ongoing)</a:t>
            </a:r>
            <a:endParaRPr lang="en-US" b="1" i="1" dirty="0"/>
          </a:p>
          <a:p>
            <a:pPr lvl="1"/>
            <a:endParaRPr lang="en-US" sz="2000" i="1" dirty="0">
              <a:solidFill>
                <a:schemeClr val="tx2">
                  <a:lumMod val="20000"/>
                  <a:lumOff val="80000"/>
                </a:schemeClr>
              </a:solidFill>
            </a:endParaRPr>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22</a:t>
            </a:fld>
            <a:endParaRPr lang="en-US" altLang="en-US" dirty="0">
              <a:solidFill>
                <a:srgbClr val="000000"/>
              </a:solidFill>
            </a:endParaRPr>
          </a:p>
        </p:txBody>
      </p:sp>
      <p:pic>
        <p:nvPicPr>
          <p:cNvPr id="1026" name="Picture 2" descr="https://mhealthintelligence.com/images/site/article_headers/_normal/new_pic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793188"/>
            <a:ext cx="3393523" cy="1683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aumhc.org/wp-content/uploads/AdobeStock_164302796-1024x68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4930631"/>
            <a:ext cx="2743200" cy="160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443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F343121-D5E8-41D6-BFDE-3B80432EBBD2}"/>
              </a:ext>
            </a:extLst>
          </p:cNvPr>
          <p:cNvSpPr>
            <a:spLocks noGrp="1" noChangeArrowheads="1"/>
          </p:cNvSpPr>
          <p:nvPr>
            <p:ph type="title"/>
          </p:nvPr>
        </p:nvSpPr>
        <p:spPr>
          <a:xfrm>
            <a:off x="1676400" y="419340"/>
            <a:ext cx="5915025" cy="638602"/>
          </a:xfrm>
        </p:spPr>
        <p:txBody>
          <a:bodyPr>
            <a:noAutofit/>
          </a:bodyPr>
          <a:lstStyle/>
          <a:p>
            <a:pPr algn="ctr"/>
            <a:r>
              <a:rPr lang="en-US" b="1" dirty="0"/>
              <a:t>Suicide Prevention Policy in Utah: </a:t>
            </a:r>
            <a:r>
              <a:rPr lang="en-US" b="1" dirty="0" smtClean="0"/>
              <a:t>2021 </a:t>
            </a:r>
            <a:endParaRPr lang="en-US" altLang="en-US" b="1" dirty="0"/>
          </a:p>
        </p:txBody>
      </p:sp>
      <p:sp>
        <p:nvSpPr>
          <p:cNvPr id="6" name="Rectangle 3"/>
          <p:cNvSpPr>
            <a:spLocks noGrp="1" noChangeArrowheads="1"/>
          </p:cNvSpPr>
          <p:nvPr>
            <p:ph type="body" sz="half" idx="2"/>
          </p:nvPr>
        </p:nvSpPr>
        <p:spPr>
          <a:xfrm>
            <a:off x="304800" y="1219200"/>
            <a:ext cx="8312726" cy="3124200"/>
          </a:xfrm>
        </p:spPr>
        <p:txBody>
          <a:bodyPr>
            <a:noAutofit/>
          </a:bodyPr>
          <a:lstStyle/>
          <a:p>
            <a:endParaRPr lang="en-US" sz="1650" u="sng" dirty="0" smtClean="0">
              <a:hlinkClick r:id="rId2"/>
            </a:endParaRPr>
          </a:p>
          <a:p>
            <a:endParaRPr lang="en-US" sz="1650" b="1" u="sng" dirty="0" smtClean="0">
              <a:hlinkClick r:id="rId2"/>
            </a:endParaRPr>
          </a:p>
          <a:p>
            <a:endParaRPr lang="en-US" sz="1650" b="1" u="sng" dirty="0">
              <a:hlinkClick r:id="rId2"/>
            </a:endParaRPr>
          </a:p>
          <a:p>
            <a:r>
              <a:rPr lang="en-US" sz="1650" b="1" u="sng" dirty="0" smtClean="0">
                <a:hlinkClick r:id="rId2"/>
              </a:rPr>
              <a:t>“</a:t>
            </a:r>
            <a:r>
              <a:rPr lang="en-US" sz="2000" b="1" u="sng" dirty="0" smtClean="0">
                <a:hlinkClick r:id="rId3"/>
              </a:rPr>
              <a:t>HB 200 </a:t>
            </a:r>
            <a:r>
              <a:rPr lang="en-US" sz="2000" b="1" u="sng" dirty="0">
                <a:hlinkClick r:id="rId3"/>
              </a:rPr>
              <a:t>– </a:t>
            </a:r>
            <a:r>
              <a:rPr lang="en-US" sz="2000" b="1" u="sng" dirty="0" smtClean="0">
                <a:hlinkClick r:id="rId3"/>
              </a:rPr>
              <a:t>Firearm Safe Harbor </a:t>
            </a:r>
            <a:r>
              <a:rPr lang="en-US" sz="2000" b="1" u="sng" dirty="0">
                <a:hlinkClick r:id="rId3"/>
              </a:rPr>
              <a:t>Amendments</a:t>
            </a:r>
            <a:r>
              <a:rPr lang="en-US" sz="2000" b="1" u="sng" dirty="0">
                <a:hlinkClick r:id="rId4"/>
              </a:rPr>
              <a:t>”</a:t>
            </a:r>
            <a:r>
              <a:rPr lang="en-US" sz="2000" dirty="0">
                <a:hlinkClick r:id="rId4"/>
              </a:rPr>
              <a:t>:</a:t>
            </a:r>
            <a:endParaRPr lang="en-US" sz="2000" dirty="0"/>
          </a:p>
          <a:p>
            <a:pPr marL="171450" indent="-171450">
              <a:spcAft>
                <a:spcPts val="450"/>
              </a:spcAft>
              <a:buFont typeface="Arial" panose="020B0604020202020204" pitchFamily="34" charset="0"/>
              <a:buChar char="•"/>
            </a:pPr>
            <a:r>
              <a:rPr lang="en-US" sz="2000" dirty="0" smtClean="0"/>
              <a:t>Clarifies </a:t>
            </a:r>
            <a:r>
              <a:rPr lang="en-US" sz="2000" dirty="0" smtClean="0"/>
              <a:t>that a cohabitant or an owner cohabitant may surrender a firearm to law enforcement;</a:t>
            </a:r>
          </a:p>
          <a:p>
            <a:pPr marL="171450" indent="-171450">
              <a:spcAft>
                <a:spcPts val="450"/>
              </a:spcAft>
              <a:buFont typeface="Arial" panose="020B0604020202020204" pitchFamily="34" charset="0"/>
              <a:buChar char="•"/>
            </a:pPr>
            <a:r>
              <a:rPr lang="en-US" sz="2000" dirty="0" smtClean="0"/>
              <a:t>Allows law enforcement officers to receive firearms;</a:t>
            </a:r>
          </a:p>
          <a:p>
            <a:pPr marL="171450" indent="-171450">
              <a:spcAft>
                <a:spcPts val="450"/>
              </a:spcAft>
              <a:buFont typeface="Arial" panose="020B0604020202020204" pitchFamily="34" charset="0"/>
              <a:buChar char="•"/>
            </a:pPr>
            <a:r>
              <a:rPr lang="en-US" sz="2000" dirty="0" smtClean="0"/>
              <a:t> Requires a law enforcement agency to return a firearm to the owner upon </a:t>
            </a:r>
            <a:r>
              <a:rPr lang="en-US" sz="2000" dirty="0" smtClean="0"/>
              <a:t>request.</a:t>
            </a:r>
            <a:endParaRPr lang="en-US" sz="2000" dirty="0" smtClean="0"/>
          </a:p>
          <a:p>
            <a:pPr lvl="1">
              <a:lnSpc>
                <a:spcPct val="100000"/>
              </a:lnSpc>
              <a:spcBef>
                <a:spcPts val="0"/>
              </a:spcBef>
              <a:spcAft>
                <a:spcPts val="450"/>
              </a:spcAft>
            </a:pPr>
            <a:r>
              <a:rPr lang="en-US" sz="2000" b="1" i="1" dirty="0" smtClean="0"/>
              <a:t>Status</a:t>
            </a:r>
            <a:r>
              <a:rPr lang="en-US" sz="2000" i="1" dirty="0"/>
              <a:t>: Passed (House: 73-0-2; Senate: 25-0-4)</a:t>
            </a:r>
          </a:p>
          <a:p>
            <a:pPr lvl="1">
              <a:lnSpc>
                <a:spcPct val="100000"/>
              </a:lnSpc>
              <a:spcBef>
                <a:spcPts val="0"/>
              </a:spcBef>
              <a:spcAft>
                <a:spcPts val="450"/>
              </a:spcAft>
            </a:pPr>
            <a:r>
              <a:rPr lang="en-US" sz="2000" b="1" i="1" dirty="0"/>
              <a:t>Sponsor:</a:t>
            </a:r>
            <a:r>
              <a:rPr lang="en-US" sz="2000" i="1" dirty="0"/>
              <a:t>  Rep. </a:t>
            </a:r>
            <a:r>
              <a:rPr lang="en-US" sz="2000" i="1" dirty="0" smtClean="0"/>
              <a:t>Cory </a:t>
            </a:r>
            <a:r>
              <a:rPr lang="en-US" sz="2000" i="1" dirty="0" err="1" smtClean="0"/>
              <a:t>Maloy</a:t>
            </a:r>
            <a:r>
              <a:rPr lang="en-US" sz="2000" i="1" dirty="0" smtClean="0"/>
              <a:t> </a:t>
            </a:r>
            <a:r>
              <a:rPr lang="en-US" sz="2000" b="1" i="1" dirty="0" smtClean="0"/>
              <a:t> </a:t>
            </a:r>
            <a:r>
              <a:rPr lang="en-US" sz="2000" b="1" i="1" dirty="0"/>
              <a:t>Senate Sponsor: </a:t>
            </a:r>
            <a:r>
              <a:rPr lang="en-US" sz="2000" i="1" dirty="0"/>
              <a:t>Sen. </a:t>
            </a:r>
            <a:r>
              <a:rPr lang="en-US" sz="2000" i="1" dirty="0" smtClean="0"/>
              <a:t>Jake </a:t>
            </a:r>
            <a:r>
              <a:rPr lang="en-US" sz="2000" i="1" dirty="0" err="1" smtClean="0"/>
              <a:t>Anderegg</a:t>
            </a:r>
            <a:r>
              <a:rPr lang="en-US" sz="2000" i="1" dirty="0" smtClean="0"/>
              <a:t> </a:t>
            </a:r>
            <a:endParaRPr lang="en-US" sz="2000" i="1" dirty="0"/>
          </a:p>
          <a:p>
            <a:pPr lvl="1">
              <a:lnSpc>
                <a:spcPct val="100000"/>
              </a:lnSpc>
              <a:spcBef>
                <a:spcPts val="0"/>
              </a:spcBef>
              <a:spcAft>
                <a:spcPts val="450"/>
              </a:spcAft>
            </a:pPr>
            <a:r>
              <a:rPr lang="en-US" sz="2000" b="1" i="1" dirty="0"/>
              <a:t>Fiscal Note</a:t>
            </a:r>
            <a:r>
              <a:rPr lang="en-US" sz="2000" b="1" i="1" dirty="0" smtClean="0"/>
              <a:t>: $</a:t>
            </a:r>
            <a:r>
              <a:rPr lang="en-US" sz="2000" b="1" i="1" dirty="0" smtClean="0"/>
              <a:t>Zero</a:t>
            </a:r>
          </a:p>
          <a:p>
            <a:pPr lvl="1">
              <a:lnSpc>
                <a:spcPct val="100000"/>
              </a:lnSpc>
              <a:spcBef>
                <a:spcPts val="0"/>
              </a:spcBef>
              <a:spcAft>
                <a:spcPts val="450"/>
              </a:spcAft>
            </a:pPr>
            <a:endParaRPr lang="en-US" sz="2000" b="1" i="1" dirty="0"/>
          </a:p>
          <a:p>
            <a:pPr marL="257175" indent="-257175">
              <a:buFont typeface="Arial" panose="020B0604020202020204" pitchFamily="34" charset="0"/>
              <a:buChar char="•"/>
            </a:pPr>
            <a:endParaRPr lang="en-US" sz="1500" i="1" dirty="0">
              <a:solidFill>
                <a:schemeClr val="tx2">
                  <a:lumMod val="20000"/>
                  <a:lumOff val="80000"/>
                </a:schemeClr>
              </a:solidFill>
            </a:endParaRPr>
          </a:p>
          <a:p>
            <a:endParaRPr lang="en-US" sz="1575" dirty="0"/>
          </a:p>
        </p:txBody>
      </p:sp>
      <p:pic>
        <p:nvPicPr>
          <p:cNvPr id="7" name="Picture 6" descr="Evidence Room Weapon Storage - Law Enforcement"/>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191000"/>
            <a:ext cx="4238625" cy="2514600"/>
          </a:xfrm>
          <a:prstGeom prst="rect">
            <a:avLst/>
          </a:prstGeom>
          <a:noFill/>
          <a:ln>
            <a:noFill/>
          </a:ln>
        </p:spPr>
      </p:pic>
    </p:spTree>
    <p:extLst>
      <p:ext uri="{BB962C8B-B14F-4D97-AF65-F5344CB8AC3E}">
        <p14:creationId xmlns:p14="http://schemas.microsoft.com/office/powerpoint/2010/main" val="2951734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body" sz="half" idx="2"/>
          </p:nvPr>
        </p:nvSpPr>
        <p:spPr>
          <a:xfrm>
            <a:off x="339437" y="1600200"/>
            <a:ext cx="8312726" cy="2947542"/>
          </a:xfrm>
        </p:spPr>
        <p:txBody>
          <a:bodyPr>
            <a:noAutofit/>
          </a:bodyPr>
          <a:lstStyle/>
          <a:p>
            <a:r>
              <a:rPr lang="en-US" sz="1650" b="1" u="sng" dirty="0" smtClean="0">
                <a:hlinkClick r:id="rId2"/>
              </a:rPr>
              <a:t>“</a:t>
            </a:r>
            <a:r>
              <a:rPr lang="en-US" sz="2000" b="1" u="sng" dirty="0" smtClean="0">
                <a:hlinkClick r:id="rId3"/>
              </a:rPr>
              <a:t>HB 300 </a:t>
            </a:r>
            <a:r>
              <a:rPr lang="en-US" sz="2000" b="1" u="sng" dirty="0">
                <a:hlinkClick r:id="rId3"/>
              </a:rPr>
              <a:t>– </a:t>
            </a:r>
            <a:r>
              <a:rPr lang="en-US" sz="2000" b="1" u="sng" dirty="0" smtClean="0">
                <a:hlinkClick r:id="rId3"/>
              </a:rPr>
              <a:t>Voluntary </a:t>
            </a:r>
            <a:r>
              <a:rPr lang="en-US" sz="2000" b="1" u="sng" dirty="0">
                <a:hlinkClick r:id="rId3"/>
              </a:rPr>
              <a:t>Firearm Restrictions Amendments”</a:t>
            </a:r>
            <a:r>
              <a:rPr lang="en-US" sz="2000" dirty="0">
                <a:hlinkClick r:id="rId3"/>
              </a:rPr>
              <a:t>:</a:t>
            </a:r>
            <a:endParaRPr lang="en-US" sz="2000" dirty="0"/>
          </a:p>
          <a:p>
            <a:pPr marL="257175" indent="-257175">
              <a:buFont typeface="Arial" panose="020B0604020202020204" pitchFamily="34" charset="0"/>
              <a:buChar char="•"/>
            </a:pPr>
            <a:r>
              <a:rPr lang="en-US" sz="2000" dirty="0" smtClean="0"/>
              <a:t>Creates </a:t>
            </a:r>
            <a:r>
              <a:rPr lang="en-US" sz="2000" dirty="0"/>
              <a:t>a voluntary firearm restricted list that allows an individual to </a:t>
            </a:r>
            <a:r>
              <a:rPr lang="en-US" sz="2000" dirty="0" smtClean="0"/>
              <a:t>request </a:t>
            </a:r>
            <a:r>
              <a:rPr lang="en-US" sz="2000" dirty="0"/>
              <a:t>to be restricted from purchasing or possessing firearms for a period of time or indefinitely. </a:t>
            </a:r>
          </a:p>
          <a:p>
            <a:pPr marL="257175" indent="-257175">
              <a:buFont typeface="Arial" panose="020B0604020202020204" pitchFamily="34" charset="0"/>
              <a:buChar char="•"/>
            </a:pPr>
            <a:r>
              <a:rPr lang="en-US" sz="2000" dirty="0"/>
              <a:t>Allows an individual seeking to be placed on a voluntary restricted list to direct the individual’s health care provider to deliver the opt in form to the State for inclusion on to the restricted list.</a:t>
            </a:r>
          </a:p>
          <a:p>
            <a:pPr lvl="1">
              <a:lnSpc>
                <a:spcPct val="100000"/>
              </a:lnSpc>
              <a:spcBef>
                <a:spcPts val="0"/>
              </a:spcBef>
              <a:spcAft>
                <a:spcPts val="450"/>
              </a:spcAft>
            </a:pPr>
            <a:endParaRPr lang="en-US" sz="2000" b="1" i="1" dirty="0"/>
          </a:p>
          <a:p>
            <a:pPr lvl="1">
              <a:lnSpc>
                <a:spcPct val="100000"/>
              </a:lnSpc>
              <a:spcBef>
                <a:spcPts val="0"/>
              </a:spcBef>
              <a:spcAft>
                <a:spcPts val="450"/>
              </a:spcAft>
            </a:pPr>
            <a:r>
              <a:rPr lang="en-US" sz="2000" b="1" i="1" dirty="0"/>
              <a:t>Status</a:t>
            </a:r>
            <a:r>
              <a:rPr lang="en-US" sz="2000" i="1" dirty="0"/>
              <a:t>: Passed (House: 73-0-2; Senate: 25-0-4)</a:t>
            </a:r>
          </a:p>
          <a:p>
            <a:pPr lvl="1">
              <a:lnSpc>
                <a:spcPct val="100000"/>
              </a:lnSpc>
              <a:spcBef>
                <a:spcPts val="0"/>
              </a:spcBef>
              <a:spcAft>
                <a:spcPts val="450"/>
              </a:spcAft>
            </a:pPr>
            <a:r>
              <a:rPr lang="en-US" sz="2000" b="1" i="1" dirty="0"/>
              <a:t>Sponsor:</a:t>
            </a:r>
            <a:r>
              <a:rPr lang="en-US" sz="2000" i="1" dirty="0"/>
              <a:t>  Rep. Steve Eliason </a:t>
            </a:r>
            <a:r>
              <a:rPr lang="en-US" sz="2000" b="1" i="1" dirty="0"/>
              <a:t> Senate Sponsor: </a:t>
            </a:r>
            <a:r>
              <a:rPr lang="en-US" sz="2000" i="1" dirty="0"/>
              <a:t>Sen. Mike Kennedy </a:t>
            </a:r>
          </a:p>
          <a:p>
            <a:pPr lvl="1">
              <a:lnSpc>
                <a:spcPct val="100000"/>
              </a:lnSpc>
              <a:spcBef>
                <a:spcPts val="0"/>
              </a:spcBef>
              <a:spcAft>
                <a:spcPts val="450"/>
              </a:spcAft>
            </a:pPr>
            <a:r>
              <a:rPr lang="en-US" sz="2000" b="1" i="1" dirty="0"/>
              <a:t>Fiscal Note: </a:t>
            </a:r>
            <a:r>
              <a:rPr lang="en-US" sz="2000" i="1" dirty="0"/>
              <a:t>$400 One-time</a:t>
            </a:r>
            <a:endParaRPr lang="en-US" sz="2000" b="1" i="1" dirty="0"/>
          </a:p>
          <a:p>
            <a:pPr marL="257175" indent="-257175">
              <a:buFont typeface="Arial" panose="020B0604020202020204" pitchFamily="34" charset="0"/>
              <a:buChar char="•"/>
            </a:pPr>
            <a:endParaRPr lang="en-US" sz="1500" i="1" dirty="0">
              <a:solidFill>
                <a:schemeClr val="tx2">
                  <a:lumMod val="20000"/>
                  <a:lumOff val="80000"/>
                </a:schemeClr>
              </a:solidFill>
            </a:endParaRPr>
          </a:p>
          <a:p>
            <a:endParaRPr lang="en-US" sz="1575" dirty="0"/>
          </a:p>
        </p:txBody>
      </p:sp>
      <p:pic>
        <p:nvPicPr>
          <p:cNvPr id="2054" name="Picture 6" descr="curb violenc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4343400"/>
            <a:ext cx="3200400" cy="228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03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9776" y="609600"/>
            <a:ext cx="7288336" cy="790186"/>
          </a:xfrm>
          <a:prstGeom prst="rect">
            <a:avLst/>
          </a:prstGeom>
        </p:spPr>
        <p:txBody>
          <a:bodyPr vert="horz" lIns="68580" tIns="34290" rIns="68580" bIns="34290" rtlCol="0" anchor="ctr">
            <a:normAutofit fontScale="92500" lnSpcReduction="20000"/>
          </a:bodyPr>
          <a:lstStyle>
            <a:lvl1pPr algn="l" defTabSz="685800" rtl="0" eaLnBrk="1" latinLnBrk="0" hangingPunct="1">
              <a:lnSpc>
                <a:spcPct val="90000"/>
              </a:lnSpc>
              <a:spcBef>
                <a:spcPct val="0"/>
              </a:spcBef>
              <a:buNone/>
              <a:defRPr sz="2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6600" dirty="0"/>
              <a:t>Key Takeaways:</a:t>
            </a:r>
            <a:endParaRPr lang="en-US" sz="6600" dirty="0"/>
          </a:p>
        </p:txBody>
      </p:sp>
      <p:sp>
        <p:nvSpPr>
          <p:cNvPr id="7" name="Rectangle 3"/>
          <p:cNvSpPr txBox="1">
            <a:spLocks noChangeArrowheads="1"/>
          </p:cNvSpPr>
          <p:nvPr/>
        </p:nvSpPr>
        <p:spPr>
          <a:xfrm>
            <a:off x="629689" y="1773728"/>
            <a:ext cx="7828511" cy="447467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State level legislation is making a difference, </a:t>
            </a:r>
            <a:r>
              <a:rPr lang="en-US" sz="1800" dirty="0" smtClean="0"/>
              <a:t> while </a:t>
            </a:r>
            <a:r>
              <a:rPr lang="en-US" sz="1800" dirty="0"/>
              <a:t>Federal efforts remain </a:t>
            </a:r>
            <a:r>
              <a:rPr lang="en-US" sz="1800" dirty="0" smtClean="0"/>
              <a:t>stalled.</a:t>
            </a:r>
            <a:endParaRPr lang="en-US" sz="1800" dirty="0"/>
          </a:p>
          <a:p>
            <a:r>
              <a:rPr lang="en-US" sz="1800" dirty="0"/>
              <a:t>Early </a:t>
            </a:r>
            <a:r>
              <a:rPr lang="en-US" sz="1800" dirty="0"/>
              <a:t>warning </a:t>
            </a:r>
            <a:r>
              <a:rPr lang="en-US" sz="1800" dirty="0"/>
              <a:t>systems, such as SAFE UT, </a:t>
            </a:r>
            <a:r>
              <a:rPr lang="en-US" sz="1800" dirty="0"/>
              <a:t>that can identify and neutralize potential homicidal and/or suicidal </a:t>
            </a:r>
            <a:r>
              <a:rPr lang="en-US" sz="1800" dirty="0"/>
              <a:t>events, </a:t>
            </a:r>
            <a:r>
              <a:rPr lang="en-US" sz="1800" dirty="0"/>
              <a:t>are one of the most effective tools to reduce mass shootings and </a:t>
            </a:r>
            <a:r>
              <a:rPr lang="en-US" sz="1800" dirty="0"/>
              <a:t>suicides.</a:t>
            </a:r>
          </a:p>
          <a:p>
            <a:r>
              <a:rPr lang="en-US" sz="1800" dirty="0"/>
              <a:t>Efforts to reduce access to lethal means, particularly firearms, is one of the best ways to reduce suicides and mass school shootings</a:t>
            </a:r>
            <a:r>
              <a:rPr lang="en-US" sz="1800" dirty="0" smtClean="0"/>
              <a:t>.  This includes public service announcement campaigns (PSA).</a:t>
            </a:r>
            <a:endParaRPr lang="en-US" sz="1800" dirty="0"/>
          </a:p>
          <a:p>
            <a:r>
              <a:rPr lang="en-US" sz="1800" dirty="0"/>
              <a:t>If virtually all mass school shooters are suffering from some type of psychiatric illness, the ability to screen school age children for mental illnesses, with appropriate referrals to treatment, is a key strategy to prevent both mass school shootings and suicides.</a:t>
            </a:r>
          </a:p>
          <a:p>
            <a:r>
              <a:rPr lang="en-US" sz="1800" dirty="0"/>
              <a:t>Training for mental health clinicians regarding access to lethal means counseling is critical as well as are tools to allow patients to put their name on a do not sell, or possess, registry to both prevent suicides and homicides. </a:t>
            </a:r>
          </a:p>
          <a:p>
            <a:pPr marL="0" indent="0">
              <a:buNone/>
            </a:pPr>
            <a:endParaRPr lang="en-US" sz="1800" dirty="0"/>
          </a:p>
          <a:p>
            <a:endParaRPr lang="en-US" sz="1050" i="1" dirty="0"/>
          </a:p>
        </p:txBody>
      </p:sp>
    </p:spTree>
    <p:extLst>
      <p:ext uri="{BB962C8B-B14F-4D97-AF65-F5344CB8AC3E}">
        <p14:creationId xmlns:p14="http://schemas.microsoft.com/office/powerpoint/2010/main" val="733115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800" dirty="0"/>
              <a:t>Questions?</a:t>
            </a:r>
          </a:p>
        </p:txBody>
      </p:sp>
      <p:sp>
        <p:nvSpPr>
          <p:cNvPr id="3" name="Text Placeholder 2"/>
          <p:cNvSpPr>
            <a:spLocks noGrp="1"/>
          </p:cNvSpPr>
          <p:nvPr>
            <p:ph type="body" sz="half" idx="2"/>
          </p:nvPr>
        </p:nvSpPr>
        <p:spPr>
          <a:xfrm>
            <a:off x="629841" y="3505200"/>
            <a:ext cx="7885509" cy="2486025"/>
          </a:xfrm>
        </p:spPr>
        <p:txBody>
          <a:bodyPr>
            <a:noAutofit/>
          </a:bodyPr>
          <a:lstStyle/>
          <a:p>
            <a:pPr algn="ctr"/>
            <a:r>
              <a:rPr lang="en-US" sz="3200" dirty="0"/>
              <a:t>Representative Steve Eliason</a:t>
            </a:r>
          </a:p>
          <a:p>
            <a:pPr algn="ctr"/>
            <a:r>
              <a:rPr lang="en-US" sz="3200" dirty="0"/>
              <a:t>Utah House of Representatives</a:t>
            </a:r>
          </a:p>
          <a:p>
            <a:pPr algn="ctr"/>
            <a:r>
              <a:rPr lang="en-US" sz="3200" dirty="0"/>
              <a:t>Cell: 801-673-4748</a:t>
            </a:r>
          </a:p>
          <a:p>
            <a:pPr algn="ctr"/>
            <a:r>
              <a:rPr lang="en-US" sz="3200" dirty="0"/>
              <a:t>Email: </a:t>
            </a:r>
            <a:r>
              <a:rPr lang="en-US" sz="3200" dirty="0">
                <a:hlinkClick r:id="rId2"/>
              </a:rPr>
              <a:t>seliason@le.utah.gov</a:t>
            </a:r>
            <a:r>
              <a:rPr lang="en-US" sz="3200" dirty="0"/>
              <a:t>  </a:t>
            </a:r>
          </a:p>
        </p:txBody>
      </p:sp>
    </p:spTree>
    <p:extLst>
      <p:ext uri="{BB962C8B-B14F-4D97-AF65-F5344CB8AC3E}">
        <p14:creationId xmlns:p14="http://schemas.microsoft.com/office/powerpoint/2010/main" val="170928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6" y="862305"/>
            <a:ext cx="9085634" cy="5180333"/>
          </a:xfrm>
          <a:prstGeom prst="rect">
            <a:avLst/>
          </a:prstGeom>
        </p:spPr>
      </p:pic>
      <p:pic>
        <p:nvPicPr>
          <p:cNvPr id="1026" name="2F2DC993-E0EA-4152-BC8C-DED1B7EE02F8" descr="IMG_7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4984" y="959390"/>
            <a:ext cx="2988608" cy="227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E09E9401-880A-4769-9767-31FBBC87BC12" descr="IMG_7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332748"/>
            <a:ext cx="2453796" cy="241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254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28600" y="1066799"/>
            <a:ext cx="8763000" cy="5181601"/>
          </a:xfrm>
        </p:spPr>
        <p:txBody>
          <a:bodyPr>
            <a:noAutofit/>
          </a:bodyPr>
          <a:lstStyle/>
          <a:p>
            <a:pPr>
              <a:lnSpc>
                <a:spcPct val="100000"/>
              </a:lnSpc>
              <a:spcBef>
                <a:spcPts val="0"/>
              </a:spcBef>
              <a:spcAft>
                <a:spcPts val="600"/>
              </a:spcAft>
            </a:pPr>
            <a:r>
              <a:rPr lang="en-US" sz="2200" b="1" u="sng" dirty="0">
                <a:hlinkClick r:id="rId3"/>
              </a:rPr>
              <a:t>HB 298 “Parent Seminar on Youth Protection”</a:t>
            </a:r>
            <a:r>
              <a:rPr lang="en-US" sz="2200" b="1" dirty="0">
                <a:hlinkClick r:id="rId3"/>
              </a:rPr>
              <a:t> </a:t>
            </a:r>
            <a:r>
              <a:rPr lang="en-US" sz="2200" b="1" dirty="0"/>
              <a:t> </a:t>
            </a:r>
            <a:r>
              <a:rPr lang="en-US" sz="2200" b="1" dirty="0">
                <a:solidFill>
                  <a:srgbClr val="00CC00"/>
                </a:solidFill>
              </a:rPr>
              <a:t>2013</a:t>
            </a:r>
            <a:r>
              <a:rPr lang="en-US" sz="2200" dirty="0"/>
              <a:t> legislation that required school districts to hold annual parent seminars on a range of topics, including suicide prevention.</a:t>
            </a:r>
            <a:endParaRPr lang="en-US" sz="1600" dirty="0"/>
          </a:p>
          <a:p>
            <a:pPr lvl="1">
              <a:lnSpc>
                <a:spcPct val="100000"/>
              </a:lnSpc>
              <a:spcBef>
                <a:spcPts val="0"/>
              </a:spcBef>
              <a:spcAft>
                <a:spcPts val="600"/>
              </a:spcAft>
            </a:pPr>
            <a:r>
              <a:rPr lang="en-US" sz="1700" b="1" i="1" dirty="0"/>
              <a:t>Status:</a:t>
            </a:r>
            <a:r>
              <a:rPr lang="en-US" sz="1700" i="1" dirty="0"/>
              <a:t> Passed (House: 61-11-3; Senate: 22-4-3)</a:t>
            </a:r>
          </a:p>
          <a:p>
            <a:pPr lvl="1">
              <a:lnSpc>
                <a:spcPct val="100000"/>
              </a:lnSpc>
              <a:spcBef>
                <a:spcPts val="0"/>
              </a:spcBef>
              <a:spcAft>
                <a:spcPts val="600"/>
              </a:spcAft>
            </a:pPr>
            <a:r>
              <a:rPr lang="en-US" sz="1700" b="1" i="1" dirty="0"/>
              <a:t>Sponsor:</a:t>
            </a:r>
            <a:r>
              <a:rPr lang="en-US" sz="1700" i="1" dirty="0"/>
              <a:t> Rep. Steve Eliason. </a:t>
            </a:r>
            <a:r>
              <a:rPr lang="en-US" sz="1700" b="1" i="1" dirty="0"/>
              <a:t>Sen. Sponsor</a:t>
            </a:r>
            <a:r>
              <a:rPr lang="en-US" sz="1700" i="1" dirty="0"/>
              <a:t>: Sen. Aaron Osmond.</a:t>
            </a:r>
          </a:p>
          <a:p>
            <a:pPr lvl="1">
              <a:lnSpc>
                <a:spcPct val="100000"/>
              </a:lnSpc>
              <a:spcBef>
                <a:spcPts val="0"/>
              </a:spcBef>
              <a:spcAft>
                <a:spcPts val="600"/>
              </a:spcAft>
            </a:pPr>
            <a:r>
              <a:rPr lang="en-US" sz="1700" b="1" i="1" dirty="0"/>
              <a:t>Fiscal Note: </a:t>
            </a:r>
            <a:r>
              <a:rPr lang="en-US" sz="1700" i="1" dirty="0"/>
              <a:t>$0</a:t>
            </a:r>
          </a:p>
          <a:p>
            <a:endParaRPr lang="en-US" sz="2400" b="1" u="sng" dirty="0"/>
          </a:p>
          <a:p>
            <a:pPr marL="0" indent="0">
              <a:buNone/>
            </a:pPr>
            <a:endParaRPr lang="en-US" sz="2400" b="1" dirty="0"/>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4</a:t>
            </a:fld>
            <a:endParaRPr lang="en-US" altLang="en-US" dirty="0">
              <a:solidFill>
                <a:srgbClr val="000000"/>
              </a:solidFill>
            </a:endParaRPr>
          </a:p>
        </p:txBody>
      </p:sp>
      <p:pic>
        <p:nvPicPr>
          <p:cNvPr id="11266" name="Picture 2" descr="Image result for utah youth protection semin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3352800"/>
            <a:ext cx="3622675" cy="25257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utah youth protection semin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245338"/>
            <a:ext cx="2355850" cy="310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2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28600" y="1422977"/>
            <a:ext cx="8839200" cy="4361093"/>
          </a:xfrm>
        </p:spPr>
        <p:txBody>
          <a:bodyPr>
            <a:noAutofit/>
          </a:bodyPr>
          <a:lstStyle/>
          <a:p>
            <a:pPr>
              <a:lnSpc>
                <a:spcPct val="100000"/>
              </a:lnSpc>
              <a:spcBef>
                <a:spcPts val="0"/>
              </a:spcBef>
              <a:spcAft>
                <a:spcPts val="600"/>
              </a:spcAft>
            </a:pPr>
            <a:r>
              <a:rPr lang="en-US" sz="2200" b="1" u="sng" dirty="0">
                <a:hlinkClick r:id="rId3"/>
              </a:rPr>
              <a:t>HB 134 “Firearm Safety Amendments”</a:t>
            </a:r>
            <a:r>
              <a:rPr lang="en-US" sz="2200" dirty="0">
                <a:hlinkClick r:id="rId3"/>
              </a:rPr>
              <a:t> </a:t>
            </a:r>
            <a:r>
              <a:rPr lang="en-US" sz="2200" dirty="0"/>
              <a:t> </a:t>
            </a:r>
            <a:r>
              <a:rPr lang="en-US" sz="2200" b="1" dirty="0">
                <a:solidFill>
                  <a:srgbClr val="00CC00"/>
                </a:solidFill>
              </a:rPr>
              <a:t>2014</a:t>
            </a:r>
            <a:r>
              <a:rPr lang="en-US" sz="2200" dirty="0"/>
              <a:t> legislation that created a voluntary firearm safety program for suicide prevention, including the creation of a safety brochure and distribution of gun locks.</a:t>
            </a:r>
            <a:endParaRPr lang="en-US" sz="1600" dirty="0"/>
          </a:p>
          <a:p>
            <a:pPr lvl="1">
              <a:lnSpc>
                <a:spcPct val="100000"/>
              </a:lnSpc>
              <a:spcBef>
                <a:spcPts val="0"/>
              </a:spcBef>
              <a:spcAft>
                <a:spcPts val="600"/>
              </a:spcAft>
            </a:pPr>
            <a:r>
              <a:rPr lang="en-US" sz="1700" b="1" i="1" dirty="0"/>
              <a:t>Status: </a:t>
            </a:r>
            <a:r>
              <a:rPr lang="en-US" sz="1700" i="1" dirty="0"/>
              <a:t>Passed (House:70-1-4 Senate: 22-4-3)</a:t>
            </a:r>
          </a:p>
          <a:p>
            <a:pPr lvl="1">
              <a:lnSpc>
                <a:spcPct val="100000"/>
              </a:lnSpc>
              <a:spcBef>
                <a:spcPts val="0"/>
              </a:spcBef>
              <a:spcAft>
                <a:spcPts val="600"/>
              </a:spcAft>
            </a:pPr>
            <a:r>
              <a:rPr lang="en-US" sz="1700" b="1" i="1" dirty="0"/>
              <a:t>Sponsor:</a:t>
            </a:r>
            <a:r>
              <a:rPr lang="en-US" sz="1700" i="1" dirty="0"/>
              <a:t> Rep. Steve Eliason. </a:t>
            </a:r>
            <a:r>
              <a:rPr lang="en-US" sz="1700" b="1" i="1" dirty="0"/>
              <a:t>Senate Sponsor</a:t>
            </a:r>
            <a:r>
              <a:rPr lang="en-US" sz="1700" i="1" dirty="0"/>
              <a:t>: Sen. Stuart C. Reid.</a:t>
            </a:r>
          </a:p>
          <a:p>
            <a:pPr marL="517525" lvl="2" indent="0">
              <a:lnSpc>
                <a:spcPct val="100000"/>
              </a:lnSpc>
              <a:spcBef>
                <a:spcPts val="0"/>
              </a:spcBef>
              <a:spcAft>
                <a:spcPts val="600"/>
              </a:spcAft>
              <a:buNone/>
            </a:pPr>
            <a:r>
              <a:rPr lang="en-US" sz="1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Cosponsors: Barlow, Chavez-Houck, Cosgrove, Greene, Handy, Ipson, Kennedy, Menlove, Ray, Redd, Wilcox.</a:t>
            </a:r>
            <a:endParaRPr lang="en-US" sz="1200" i="1" dirty="0"/>
          </a:p>
          <a:p>
            <a:pPr lvl="1">
              <a:lnSpc>
                <a:spcPct val="100000"/>
              </a:lnSpc>
              <a:spcBef>
                <a:spcPts val="0"/>
              </a:spcBef>
              <a:spcAft>
                <a:spcPts val="600"/>
              </a:spcAft>
            </a:pPr>
            <a:r>
              <a:rPr lang="en-US" sz="1700" b="1" i="1" dirty="0"/>
              <a:t>Fiscal Note: </a:t>
            </a:r>
            <a:r>
              <a:rPr lang="en-US" sz="1700" i="1" dirty="0"/>
              <a:t>$196,000 (ongoing)</a:t>
            </a:r>
          </a:p>
          <a:p>
            <a:pPr marL="0" indent="0">
              <a:lnSpc>
                <a:spcPct val="100000"/>
              </a:lnSpc>
              <a:spcBef>
                <a:spcPts val="0"/>
              </a:spcBef>
              <a:spcAft>
                <a:spcPts val="600"/>
              </a:spcAft>
              <a:buNone/>
            </a:pPr>
            <a:endParaRPr lang="en-US" sz="2200" b="1" u="sng" dirty="0">
              <a:hlinkClick r:id="rId4"/>
            </a:endParaRPr>
          </a:p>
          <a:p>
            <a:pPr marL="0" indent="0">
              <a:lnSpc>
                <a:spcPct val="100000"/>
              </a:lnSpc>
              <a:spcBef>
                <a:spcPts val="0"/>
              </a:spcBef>
              <a:spcAft>
                <a:spcPts val="600"/>
              </a:spcAft>
              <a:buNone/>
            </a:pPr>
            <a:endParaRPr lang="en-US" sz="1600" dirty="0"/>
          </a:p>
          <a:p>
            <a:pPr marL="517525" lvl="2" indent="0">
              <a:lnSpc>
                <a:spcPct val="100000"/>
              </a:lnSpc>
              <a:spcBef>
                <a:spcPts val="0"/>
              </a:spcBef>
              <a:spcAft>
                <a:spcPts val="600"/>
              </a:spcAft>
              <a:buNone/>
            </a:pPr>
            <a:endParaRPr lang="en-US" i="1" dirty="0"/>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5</a:t>
            </a:fld>
            <a:endParaRPr lang="en-US" altLang="en-US" dirty="0">
              <a:solidFill>
                <a:srgbClr val="000000"/>
              </a:solidFill>
            </a:endParaRPr>
          </a:p>
        </p:txBody>
      </p:sp>
      <p:pic>
        <p:nvPicPr>
          <p:cNvPr id="8" name="Picture 2" descr="broch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790797"/>
            <a:ext cx="1981200" cy="2748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337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6</a:t>
            </a:fld>
            <a:endParaRPr lang="en-US" altLang="en-US" dirty="0">
              <a:solidFill>
                <a:srgbClr val="000000"/>
              </a:solidFill>
            </a:endParaRPr>
          </a:p>
        </p:txBody>
      </p:sp>
      <p:sp>
        <p:nvSpPr>
          <p:cNvPr id="5" name="Rectangle 3"/>
          <p:cNvSpPr txBox="1">
            <a:spLocks noChangeArrowheads="1"/>
          </p:cNvSpPr>
          <p:nvPr/>
        </p:nvSpPr>
        <p:spPr>
          <a:xfrm>
            <a:off x="228600" y="1752600"/>
            <a:ext cx="8763000" cy="2590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600"/>
              </a:spcAft>
            </a:pPr>
            <a:r>
              <a:rPr lang="en-US" sz="2200" b="1" u="sng" dirty="0">
                <a:hlinkClick r:id="rId3"/>
              </a:rPr>
              <a:t>SB 23201 “School Safety Tip Line”</a:t>
            </a:r>
            <a:r>
              <a:rPr lang="en-US" sz="2200" dirty="0">
                <a:hlinkClick r:id="rId3"/>
              </a:rPr>
              <a:t> </a:t>
            </a:r>
            <a:r>
              <a:rPr lang="en-US" sz="2200" dirty="0"/>
              <a:t> </a:t>
            </a:r>
            <a:r>
              <a:rPr lang="en-US" sz="2200" b="1" dirty="0">
                <a:solidFill>
                  <a:srgbClr val="00CC00"/>
                </a:solidFill>
              </a:rPr>
              <a:t>2014</a:t>
            </a:r>
            <a:r>
              <a:rPr lang="en-US" sz="2200" dirty="0"/>
              <a:t> legislation that</a:t>
            </a:r>
            <a:r>
              <a:rPr lang="en-US" sz="2000" dirty="0"/>
              <a:t> established the School Safety Tip Line Commission within the Office of the Attorney General.  This commission was charged with making recommendations to the Legislature regarding ways to improve student safety and mental health.</a:t>
            </a:r>
            <a:endParaRPr lang="en-US" sz="2200" dirty="0"/>
          </a:p>
          <a:p>
            <a:pPr lvl="1">
              <a:lnSpc>
                <a:spcPct val="100000"/>
              </a:lnSpc>
              <a:spcBef>
                <a:spcPts val="0"/>
              </a:spcBef>
              <a:spcAft>
                <a:spcPts val="600"/>
              </a:spcAft>
            </a:pPr>
            <a:r>
              <a:rPr lang="en-US" sz="1700" b="1" i="1" dirty="0"/>
              <a:t>Status:</a:t>
            </a:r>
            <a:r>
              <a:rPr lang="en-US" sz="1700" i="1" dirty="0"/>
              <a:t> Passed (House: 67-2-6; Senate: 23-0-6)</a:t>
            </a:r>
          </a:p>
          <a:p>
            <a:pPr lvl="1">
              <a:lnSpc>
                <a:spcPct val="100000"/>
              </a:lnSpc>
              <a:spcBef>
                <a:spcPts val="0"/>
              </a:spcBef>
              <a:spcAft>
                <a:spcPts val="600"/>
              </a:spcAft>
            </a:pPr>
            <a:r>
              <a:rPr lang="en-US" sz="1700" b="1" i="1" dirty="0"/>
              <a:t>Sponsor:</a:t>
            </a:r>
            <a:r>
              <a:rPr lang="en-US" sz="1700" i="1" dirty="0"/>
              <a:t> Senate Sponsor: Sen. Dan Thatcher, Rep. Steve Eliason.</a:t>
            </a:r>
          </a:p>
          <a:p>
            <a:pPr lvl="1">
              <a:lnSpc>
                <a:spcPct val="100000"/>
              </a:lnSpc>
              <a:spcBef>
                <a:spcPts val="0"/>
              </a:spcBef>
              <a:spcAft>
                <a:spcPts val="600"/>
              </a:spcAft>
            </a:pPr>
            <a:r>
              <a:rPr lang="en-US" sz="1700" b="1" i="1" dirty="0"/>
              <a:t>Fiscal Note: </a:t>
            </a:r>
            <a:r>
              <a:rPr lang="en-US" sz="1700" i="1" dirty="0"/>
              <a:t>$6,200 One-time</a:t>
            </a:r>
            <a:endParaRPr lang="en-US" sz="1700" b="1" dirty="0"/>
          </a:p>
        </p:txBody>
      </p:sp>
      <p:pic>
        <p:nvPicPr>
          <p:cNvPr id="26626" name="Picture 2" descr="Image result for asking about suic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4297383"/>
            <a:ext cx="3505200" cy="19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332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304800" y="641351"/>
            <a:ext cx="8839200" cy="5715000"/>
          </a:xfrm>
        </p:spPr>
        <p:txBody>
          <a:bodyPr>
            <a:noAutofit/>
          </a:bodyPr>
          <a:lstStyle/>
          <a:p>
            <a:pPr marL="342900" lvl="1" indent="0">
              <a:lnSpc>
                <a:spcPct val="100000"/>
              </a:lnSpc>
              <a:spcBef>
                <a:spcPts val="0"/>
              </a:spcBef>
              <a:spcAft>
                <a:spcPts val="600"/>
              </a:spcAft>
              <a:buNone/>
            </a:pPr>
            <a:endParaRPr lang="en-US" sz="1600" i="1" dirty="0"/>
          </a:p>
          <a:p>
            <a:pPr>
              <a:lnSpc>
                <a:spcPct val="100000"/>
              </a:lnSpc>
              <a:spcBef>
                <a:spcPts val="0"/>
              </a:spcBef>
              <a:spcAft>
                <a:spcPts val="600"/>
              </a:spcAft>
            </a:pPr>
            <a:r>
              <a:rPr lang="en-US" sz="2200" b="1" u="sng" dirty="0">
                <a:hlinkClick r:id="rId3"/>
              </a:rPr>
              <a:t>SB 175 “School Safety &amp; Crisis Line”</a:t>
            </a:r>
            <a:r>
              <a:rPr lang="en-US" sz="2200" b="1" dirty="0">
                <a:hlinkClick r:id="rId3"/>
              </a:rPr>
              <a:t> </a:t>
            </a:r>
            <a:r>
              <a:rPr lang="en-US" sz="2200" b="1" dirty="0"/>
              <a:t> </a:t>
            </a:r>
            <a:r>
              <a:rPr lang="en-US" sz="2200" b="1" dirty="0">
                <a:solidFill>
                  <a:srgbClr val="00CC00"/>
                </a:solidFill>
              </a:rPr>
              <a:t>2015</a:t>
            </a:r>
            <a:r>
              <a:rPr lang="en-US" sz="2200" dirty="0"/>
              <a:t> Legislation that created a student safety and crisis </a:t>
            </a:r>
            <a:r>
              <a:rPr lang="en-US" sz="2200" dirty="0" smtClean="0"/>
              <a:t>tip line </a:t>
            </a:r>
            <a:r>
              <a:rPr lang="en-US" sz="2200" dirty="0"/>
              <a:t>commission (SafeUT).</a:t>
            </a:r>
            <a:endParaRPr lang="en-US" sz="1600" dirty="0"/>
          </a:p>
          <a:p>
            <a:pPr lvl="1">
              <a:lnSpc>
                <a:spcPct val="100000"/>
              </a:lnSpc>
              <a:spcBef>
                <a:spcPts val="0"/>
              </a:spcBef>
              <a:spcAft>
                <a:spcPts val="600"/>
              </a:spcAft>
            </a:pPr>
            <a:r>
              <a:rPr lang="en-US" sz="1700" b="1" i="1" dirty="0"/>
              <a:t>Status:</a:t>
            </a:r>
            <a:r>
              <a:rPr lang="en-US" sz="1700" i="1" dirty="0"/>
              <a:t> Passed (Senate: 25-3-1; House: 70-1-4)</a:t>
            </a:r>
          </a:p>
          <a:p>
            <a:pPr lvl="1">
              <a:lnSpc>
                <a:spcPct val="100000"/>
              </a:lnSpc>
              <a:spcBef>
                <a:spcPts val="0"/>
              </a:spcBef>
              <a:spcAft>
                <a:spcPts val="600"/>
              </a:spcAft>
            </a:pPr>
            <a:r>
              <a:rPr lang="en-US" sz="1700" b="1" i="1" dirty="0"/>
              <a:t>Sponsor:</a:t>
            </a:r>
            <a:r>
              <a:rPr lang="en-US" sz="1700" i="1" dirty="0"/>
              <a:t> Sen. Daniel  W. Thatcher. House Sponsor: Rep. Steve Eliason.</a:t>
            </a:r>
          </a:p>
          <a:p>
            <a:pPr lvl="1">
              <a:lnSpc>
                <a:spcPct val="100000"/>
              </a:lnSpc>
              <a:spcBef>
                <a:spcPts val="0"/>
              </a:spcBef>
              <a:spcAft>
                <a:spcPts val="600"/>
              </a:spcAft>
            </a:pPr>
            <a:r>
              <a:rPr lang="en-US" sz="1700" b="1" i="1" dirty="0"/>
              <a:t>Fiscal Note: </a:t>
            </a:r>
            <a:r>
              <a:rPr lang="en-US" sz="1700" i="1" dirty="0"/>
              <a:t>$298,400 (Ongoing: $148,400; One-time: $150,000)</a:t>
            </a:r>
          </a:p>
        </p:txBody>
      </p:sp>
      <p:sp>
        <p:nvSpPr>
          <p:cNvPr id="137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sto MT" pitchFamily="18" charset="0"/>
              </a:defRPr>
            </a:lvl1pPr>
            <a:lvl2pPr marL="742950" indent="-285750">
              <a:defRPr>
                <a:solidFill>
                  <a:schemeClr val="tx1"/>
                </a:solidFill>
                <a:latin typeface="Calisto MT" pitchFamily="18" charset="0"/>
              </a:defRPr>
            </a:lvl2pPr>
            <a:lvl3pPr marL="1143000" indent="-228600">
              <a:defRPr>
                <a:solidFill>
                  <a:schemeClr val="tx1"/>
                </a:solidFill>
                <a:latin typeface="Calisto MT" pitchFamily="18" charset="0"/>
              </a:defRPr>
            </a:lvl3pPr>
            <a:lvl4pPr marL="1600200" indent="-228600">
              <a:defRPr>
                <a:solidFill>
                  <a:schemeClr val="tx1"/>
                </a:solidFill>
                <a:latin typeface="Calisto MT" pitchFamily="18" charset="0"/>
              </a:defRPr>
            </a:lvl4pPr>
            <a:lvl5pPr marL="2057400" indent="-228600">
              <a:defRPr>
                <a:solidFill>
                  <a:schemeClr val="tx1"/>
                </a:solidFill>
                <a:latin typeface="Calisto MT" pitchFamily="18" charset="0"/>
              </a:defRPr>
            </a:lvl5pPr>
            <a:lvl6pPr marL="2514600" indent="-228600" eaLnBrk="0" fontAlgn="base" hangingPunct="0">
              <a:spcBef>
                <a:spcPct val="0"/>
              </a:spcBef>
              <a:spcAft>
                <a:spcPct val="0"/>
              </a:spcAft>
              <a:defRPr>
                <a:solidFill>
                  <a:schemeClr val="tx1"/>
                </a:solidFill>
                <a:latin typeface="Calisto MT" pitchFamily="18" charset="0"/>
              </a:defRPr>
            </a:lvl6pPr>
            <a:lvl7pPr marL="2971800" indent="-228600" eaLnBrk="0" fontAlgn="base" hangingPunct="0">
              <a:spcBef>
                <a:spcPct val="0"/>
              </a:spcBef>
              <a:spcAft>
                <a:spcPct val="0"/>
              </a:spcAft>
              <a:defRPr>
                <a:solidFill>
                  <a:schemeClr val="tx1"/>
                </a:solidFill>
                <a:latin typeface="Calisto MT" pitchFamily="18" charset="0"/>
              </a:defRPr>
            </a:lvl7pPr>
            <a:lvl8pPr marL="3429000" indent="-228600" eaLnBrk="0" fontAlgn="base" hangingPunct="0">
              <a:spcBef>
                <a:spcPct val="0"/>
              </a:spcBef>
              <a:spcAft>
                <a:spcPct val="0"/>
              </a:spcAft>
              <a:defRPr>
                <a:solidFill>
                  <a:schemeClr val="tx1"/>
                </a:solidFill>
                <a:latin typeface="Calisto MT" pitchFamily="18" charset="0"/>
              </a:defRPr>
            </a:lvl8pPr>
            <a:lvl9pPr marL="3886200" indent="-228600" eaLnBrk="0" fontAlgn="base" hangingPunct="0">
              <a:spcBef>
                <a:spcPct val="0"/>
              </a:spcBef>
              <a:spcAft>
                <a:spcPct val="0"/>
              </a:spcAft>
              <a:defRPr>
                <a:solidFill>
                  <a:schemeClr val="tx1"/>
                </a:solidFill>
                <a:latin typeface="Calisto MT" pitchFamily="18" charset="0"/>
              </a:defRPr>
            </a:lvl9pPr>
          </a:lstStyle>
          <a:p>
            <a:fld id="{2EC3AAED-44FE-4E3E-88BB-5B4AE9F0D571}" type="slidenum">
              <a:rPr lang="en-US" altLang="en-US" smtClean="0">
                <a:solidFill>
                  <a:srgbClr val="000000"/>
                </a:solidFill>
              </a:rPr>
              <a:pPr/>
              <a:t>7</a:t>
            </a:fld>
            <a:endParaRPr lang="en-US" altLang="en-US" dirty="0">
              <a:solidFill>
                <a:srgbClr val="000000"/>
              </a:solidFill>
            </a:endParaRPr>
          </a:p>
        </p:txBody>
      </p:sp>
      <p:grpSp>
        <p:nvGrpSpPr>
          <p:cNvPr id="6" name="Group 5">
            <a:extLst>
              <a:ext uri="{FF2B5EF4-FFF2-40B4-BE49-F238E27FC236}">
                <a16:creationId xmlns:a16="http://schemas.microsoft.com/office/drawing/2014/main" id="{4EBE2217-8A9B-69DD-1FB3-4CCE761524EF}"/>
              </a:ext>
            </a:extLst>
          </p:cNvPr>
          <p:cNvGrpSpPr/>
          <p:nvPr/>
        </p:nvGrpSpPr>
        <p:grpSpPr>
          <a:xfrm>
            <a:off x="1518512" y="2819400"/>
            <a:ext cx="5415688" cy="3902076"/>
            <a:chOff x="5344598" y="73025"/>
            <a:chExt cx="7660583" cy="6755888"/>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052" y="73025"/>
              <a:ext cx="4590129" cy="56983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4598" y="321220"/>
              <a:ext cx="4685360" cy="5816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403" y="1012313"/>
              <a:ext cx="4685360" cy="5816600"/>
            </a:xfrm>
            <a:prstGeom prst="rect">
              <a:avLst/>
            </a:prstGeom>
          </p:spPr>
        </p:pic>
      </p:grpSp>
    </p:spTree>
    <p:extLst>
      <p:ext uri="{BB962C8B-B14F-4D97-AF65-F5344CB8AC3E}">
        <p14:creationId xmlns:p14="http://schemas.microsoft.com/office/powerpoint/2010/main" val="1303423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Saying Something Could Save Someone</a:t>
            </a:r>
          </a:p>
        </p:txBody>
      </p:sp>
      <p:sp>
        <p:nvSpPr>
          <p:cNvPr id="3" name="Content Placeholder 2"/>
          <p:cNvSpPr>
            <a:spLocks noGrp="1"/>
          </p:cNvSpPr>
          <p:nvPr>
            <p:ph idx="1"/>
          </p:nvPr>
        </p:nvSpPr>
        <p:spPr>
          <a:xfrm>
            <a:off x="628650" y="2130842"/>
            <a:ext cx="3943350" cy="3759483"/>
          </a:xfrm>
        </p:spPr>
        <p:txBody>
          <a:bodyPr>
            <a:noAutofit/>
          </a:bodyPr>
          <a:lstStyle/>
          <a:p>
            <a:r>
              <a:rPr lang="en-US" sz="1950" dirty="0">
                <a:latin typeface="Century Gothic" panose="020B0502020202020204" pitchFamily="34" charset="0"/>
              </a:rPr>
              <a:t>Utah is the national model for school safety and mental health tip lines with a </a:t>
            </a:r>
            <a:r>
              <a:rPr lang="en-US" sz="1950" b="1" dirty="0">
                <a:latin typeface="Century Gothic" panose="020B0502020202020204" pitchFamily="34" charset="0"/>
              </a:rPr>
              <a:t>behavioral health first approach</a:t>
            </a:r>
          </a:p>
          <a:p>
            <a:r>
              <a:rPr lang="en-US" sz="1950" dirty="0">
                <a:latin typeface="Century Gothic" panose="020B0502020202020204" pitchFamily="34" charset="0"/>
              </a:rPr>
              <a:t>Submit </a:t>
            </a:r>
            <a:r>
              <a:rPr lang="en-US" sz="1950" b="1" dirty="0">
                <a:latin typeface="Century Gothic" panose="020B0502020202020204" pitchFamily="34" charset="0"/>
              </a:rPr>
              <a:t>confidential tips </a:t>
            </a:r>
            <a:r>
              <a:rPr lang="en-US" sz="1950" dirty="0">
                <a:latin typeface="Century Gothic" panose="020B0502020202020204" pitchFamily="34" charset="0"/>
              </a:rPr>
              <a:t>to counselors who triage safety risks </a:t>
            </a:r>
          </a:p>
          <a:p>
            <a:r>
              <a:rPr lang="en-US" sz="1950" dirty="0">
                <a:latin typeface="Century Gothic" panose="020B0502020202020204" pitchFamily="34" charset="0"/>
              </a:rPr>
              <a:t>Coordination with </a:t>
            </a:r>
            <a:r>
              <a:rPr lang="en-US" sz="1950" b="1" dirty="0">
                <a:latin typeface="Century Gothic" panose="020B0502020202020204" pitchFamily="34" charset="0"/>
              </a:rPr>
              <a:t>school administrators and law enforcement </a:t>
            </a:r>
            <a:r>
              <a:rPr lang="en-US" sz="1950" dirty="0">
                <a:latin typeface="Century Gothic" panose="020B0502020202020204" pitchFamily="34" charset="0"/>
              </a:rPr>
              <a:t>to act on credible school safety concerns</a:t>
            </a:r>
            <a:endParaRPr lang="fr-FR" sz="1950" b="1" dirty="0">
              <a:latin typeface="Century Gothic" panose="020B0502020202020204" pitchFamily="34" charset="0"/>
            </a:endParaRPr>
          </a:p>
        </p:txBody>
      </p:sp>
      <p:pic>
        <p:nvPicPr>
          <p:cNvPr id="11" name="Picture Placeholder 10"/>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6821" b="6821"/>
          <a:stretch>
            <a:fillRect/>
          </a:stretch>
        </p:blipFill>
        <p:spPr/>
      </p:pic>
    </p:spTree>
    <p:extLst>
      <p:ext uri="{BB962C8B-B14F-4D97-AF65-F5344CB8AC3E}">
        <p14:creationId xmlns:p14="http://schemas.microsoft.com/office/powerpoint/2010/main" val="186926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9D17-87B5-154F-8022-CA0D26428F0E}"/>
              </a:ext>
            </a:extLst>
          </p:cNvPr>
          <p:cNvSpPr>
            <a:spLocks noGrp="1"/>
          </p:cNvSpPr>
          <p:nvPr>
            <p:ph type="title"/>
          </p:nvPr>
        </p:nvSpPr>
        <p:spPr>
          <a:xfrm>
            <a:off x="0" y="761557"/>
            <a:ext cx="9144000" cy="994172"/>
          </a:xfrm>
        </p:spPr>
        <p:txBody>
          <a:bodyPr>
            <a:normAutofit/>
          </a:bodyPr>
          <a:lstStyle/>
          <a:p>
            <a:r>
              <a:rPr lang="en-US" dirty="0">
                <a:latin typeface="Century Gothic" panose="020B0502020202020204" pitchFamily="34" charset="0"/>
              </a:rPr>
              <a:t>SafeUT by the Numbers</a:t>
            </a:r>
            <a:r>
              <a:rPr lang="en-US" sz="1500" dirty="0">
                <a:latin typeface="Century Gothic" panose="020B0502020202020204" pitchFamily="34" charset="0"/>
              </a:rPr>
              <a:t/>
            </a:r>
            <a:br>
              <a:rPr lang="en-US" sz="1500" dirty="0">
                <a:latin typeface="Century Gothic" panose="020B0502020202020204" pitchFamily="34" charset="0"/>
              </a:rPr>
            </a:br>
            <a:r>
              <a:rPr lang="en-US" sz="1500" i="1" dirty="0">
                <a:latin typeface="Century Gothic" panose="020B0502020202020204" pitchFamily="34" charset="0"/>
              </a:rPr>
              <a:t>July 1, 2021 – June 30, 2022</a:t>
            </a:r>
          </a:p>
        </p:txBody>
      </p:sp>
      <p:sp>
        <p:nvSpPr>
          <p:cNvPr id="5" name="Title 1">
            <a:extLst>
              <a:ext uri="{FF2B5EF4-FFF2-40B4-BE49-F238E27FC236}">
                <a16:creationId xmlns:a16="http://schemas.microsoft.com/office/drawing/2014/main" id="{094F9BDF-275D-F146-AD97-50F485F7BECD}"/>
              </a:ext>
            </a:extLst>
          </p:cNvPr>
          <p:cNvSpPr txBox="1">
            <a:spLocks/>
          </p:cNvSpPr>
          <p:nvPr/>
        </p:nvSpPr>
        <p:spPr>
          <a:xfrm>
            <a:off x="1143831" y="1983164"/>
            <a:ext cx="2184992" cy="1292142"/>
          </a:xfrm>
          <a:prstGeom prst="rect">
            <a:avLst/>
          </a:prstGeom>
          <a:noFill/>
        </p:spPr>
        <p:txBody>
          <a:bodyPr vert="horz" lIns="68580" tIns="34290" rIns="68580" bIns="34290" rtlCol="0" anchor="ctr">
            <a:normAutofit/>
          </a:bodyPr>
          <a:lstStyle>
            <a:lvl1pPr algn="ctr" defTabSz="914400" rtl="0" eaLnBrk="1" latinLnBrk="0" hangingPunct="1">
              <a:lnSpc>
                <a:spcPct val="90000"/>
              </a:lnSpc>
              <a:spcBef>
                <a:spcPct val="0"/>
              </a:spcBef>
              <a:buNone/>
              <a:defRPr sz="4400" b="1" i="0" kern="1200">
                <a:solidFill>
                  <a:schemeClr val="bg1"/>
                </a:solidFill>
                <a:latin typeface="Sofia Pro Semi Bold" pitchFamily="2" charset="0"/>
                <a:ea typeface="+mj-ea"/>
                <a:cs typeface="+mj-cs"/>
              </a:defRPr>
            </a:lvl1pPr>
          </a:lstStyle>
          <a:p>
            <a:pPr algn="l"/>
            <a:r>
              <a:rPr lang="en-US" sz="3300" dirty="0">
                <a:solidFill>
                  <a:schemeClr val="accent5"/>
                </a:solidFill>
                <a:latin typeface="Century Gothic" panose="020B0502020202020204" pitchFamily="34" charset="0"/>
              </a:rPr>
              <a:t>28,472</a:t>
            </a:r>
          </a:p>
          <a:p>
            <a:pPr algn="l"/>
            <a:r>
              <a:rPr lang="en-US" sz="3000" b="0" dirty="0">
                <a:solidFill>
                  <a:schemeClr val="tx2"/>
                </a:solidFill>
                <a:latin typeface="Century Gothic" panose="020B0502020202020204" pitchFamily="34" charset="0"/>
              </a:rPr>
              <a:t>total chats</a:t>
            </a:r>
            <a:endParaRPr lang="en-US" sz="3000" dirty="0">
              <a:solidFill>
                <a:schemeClr val="tx2"/>
              </a:solidFill>
              <a:latin typeface="Century Gothic" panose="020B0502020202020204" pitchFamily="34" charset="0"/>
            </a:endParaRPr>
          </a:p>
        </p:txBody>
      </p:sp>
      <p:sp>
        <p:nvSpPr>
          <p:cNvPr id="8" name="Title 1">
            <a:extLst>
              <a:ext uri="{FF2B5EF4-FFF2-40B4-BE49-F238E27FC236}">
                <a16:creationId xmlns:a16="http://schemas.microsoft.com/office/drawing/2014/main" id="{094F9BDF-275D-F146-AD97-50F485F7BECD}"/>
              </a:ext>
            </a:extLst>
          </p:cNvPr>
          <p:cNvSpPr txBox="1">
            <a:spLocks/>
          </p:cNvSpPr>
          <p:nvPr/>
        </p:nvSpPr>
        <p:spPr>
          <a:xfrm>
            <a:off x="1351663" y="3844373"/>
            <a:ext cx="2559788" cy="1292142"/>
          </a:xfrm>
          <a:prstGeom prst="rect">
            <a:avLst/>
          </a:prstGeom>
          <a:noFill/>
        </p:spPr>
        <p:txBody>
          <a:bodyPr vert="horz" lIns="68580" tIns="34290" rIns="68580" bIns="34290" rtlCol="0" anchor="ctr">
            <a:noAutofit/>
          </a:bodyPr>
          <a:lstStyle>
            <a:lvl1pPr algn="ctr" defTabSz="914400" rtl="0" eaLnBrk="1" latinLnBrk="0" hangingPunct="1">
              <a:lnSpc>
                <a:spcPct val="90000"/>
              </a:lnSpc>
              <a:spcBef>
                <a:spcPct val="0"/>
              </a:spcBef>
              <a:buNone/>
              <a:defRPr sz="4400" b="1" i="0" kern="1200">
                <a:solidFill>
                  <a:schemeClr val="bg1"/>
                </a:solidFill>
                <a:latin typeface="Sofia Pro Semi Bold" pitchFamily="2" charset="0"/>
                <a:ea typeface="+mj-ea"/>
                <a:cs typeface="+mj-cs"/>
              </a:defRPr>
            </a:lvl1pPr>
          </a:lstStyle>
          <a:p>
            <a:pPr algn="l"/>
            <a:r>
              <a:rPr lang="en-US" sz="3300" dirty="0">
                <a:solidFill>
                  <a:schemeClr val="accent5"/>
                </a:solidFill>
                <a:latin typeface="Century Gothic" panose="020B0502020202020204" pitchFamily="34" charset="0"/>
              </a:rPr>
              <a:t>349</a:t>
            </a:r>
          </a:p>
          <a:p>
            <a:pPr algn="l"/>
            <a:r>
              <a:rPr lang="en-US" sz="3000" b="0" dirty="0">
                <a:solidFill>
                  <a:schemeClr val="tx2"/>
                </a:solidFill>
                <a:latin typeface="Century Gothic" panose="020B0502020202020204" pitchFamily="34" charset="0"/>
              </a:rPr>
              <a:t>lifesaving interventions</a:t>
            </a:r>
            <a:endParaRPr lang="en-US" sz="3000" dirty="0">
              <a:solidFill>
                <a:schemeClr val="tx2"/>
              </a:solidFill>
              <a:latin typeface="Century Gothic" panose="020B0502020202020204" pitchFamily="34" charset="0"/>
            </a:endParaRPr>
          </a:p>
        </p:txBody>
      </p:sp>
      <p:sp>
        <p:nvSpPr>
          <p:cNvPr id="9" name="Title 1">
            <a:extLst>
              <a:ext uri="{FF2B5EF4-FFF2-40B4-BE49-F238E27FC236}">
                <a16:creationId xmlns:a16="http://schemas.microsoft.com/office/drawing/2014/main" id="{094F9BDF-275D-F146-AD97-50F485F7BECD}"/>
              </a:ext>
            </a:extLst>
          </p:cNvPr>
          <p:cNvSpPr txBox="1">
            <a:spLocks/>
          </p:cNvSpPr>
          <p:nvPr/>
        </p:nvSpPr>
        <p:spPr>
          <a:xfrm>
            <a:off x="5397352" y="2116449"/>
            <a:ext cx="3452924" cy="1292142"/>
          </a:xfrm>
          <a:prstGeom prst="rect">
            <a:avLst/>
          </a:prstGeom>
          <a:noFill/>
        </p:spPr>
        <p:txBody>
          <a:bodyPr vert="horz" lIns="68580" tIns="34290" rIns="68580" bIns="34290" rtlCol="0" anchor="ctr">
            <a:noAutofit/>
          </a:bodyPr>
          <a:lstStyle>
            <a:lvl1pPr algn="ctr" defTabSz="914400" rtl="0" eaLnBrk="1" latinLnBrk="0" hangingPunct="1">
              <a:lnSpc>
                <a:spcPct val="90000"/>
              </a:lnSpc>
              <a:spcBef>
                <a:spcPct val="0"/>
              </a:spcBef>
              <a:buNone/>
              <a:defRPr sz="4400" b="1" i="0" kern="1200">
                <a:solidFill>
                  <a:schemeClr val="bg1"/>
                </a:solidFill>
                <a:latin typeface="Sofia Pro Semi Bold" pitchFamily="2" charset="0"/>
                <a:ea typeface="+mj-ea"/>
                <a:cs typeface="+mj-cs"/>
              </a:defRPr>
            </a:lvl1pPr>
          </a:lstStyle>
          <a:p>
            <a:pPr algn="l"/>
            <a:r>
              <a:rPr lang="en-US" sz="3300" dirty="0">
                <a:solidFill>
                  <a:schemeClr val="accent5"/>
                </a:solidFill>
                <a:latin typeface="Century Gothic" panose="020B0502020202020204" pitchFamily="34" charset="0"/>
              </a:rPr>
              <a:t>8,537</a:t>
            </a:r>
          </a:p>
          <a:p>
            <a:pPr algn="l"/>
            <a:r>
              <a:rPr lang="en-US" sz="3000" b="0" dirty="0">
                <a:solidFill>
                  <a:schemeClr val="tx2"/>
                </a:solidFill>
                <a:latin typeface="Century Gothic" panose="020B0502020202020204" pitchFamily="34" charset="0"/>
              </a:rPr>
              <a:t>total K-12 &amp; higher ed tips</a:t>
            </a:r>
            <a:endParaRPr lang="en-US" sz="3000" dirty="0">
              <a:solidFill>
                <a:schemeClr val="tx2"/>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25" y="1974585"/>
            <a:ext cx="850106" cy="8429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245" y="1918560"/>
            <a:ext cx="850106" cy="8429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74" y="3591847"/>
            <a:ext cx="850106" cy="842963"/>
          </a:xfrm>
          <a:prstGeom prst="rect">
            <a:avLst/>
          </a:prstGeom>
        </p:spPr>
      </p:pic>
      <p:sp>
        <p:nvSpPr>
          <p:cNvPr id="10" name="TextBox 9">
            <a:extLst>
              <a:ext uri="{FF2B5EF4-FFF2-40B4-BE49-F238E27FC236}">
                <a16:creationId xmlns:a16="http://schemas.microsoft.com/office/drawing/2014/main" id="{FD514550-5EE0-75D1-0E73-6FDD52F1FEE6}"/>
              </a:ext>
            </a:extLst>
          </p:cNvPr>
          <p:cNvSpPr txBox="1"/>
          <p:nvPr/>
        </p:nvSpPr>
        <p:spPr>
          <a:xfrm>
            <a:off x="5397352" y="3659447"/>
            <a:ext cx="3911450" cy="1742785"/>
          </a:xfrm>
          <a:prstGeom prst="rect">
            <a:avLst/>
          </a:prstGeom>
          <a:noFill/>
        </p:spPr>
        <p:txBody>
          <a:bodyPr wrap="square">
            <a:spAutoFit/>
          </a:bodyPr>
          <a:lstStyle/>
          <a:p>
            <a:pPr>
              <a:defRPr/>
            </a:pPr>
            <a:r>
              <a:rPr lang="en-US" sz="2100" b="1" dirty="0">
                <a:solidFill>
                  <a:schemeClr val="accent5"/>
                </a:solidFill>
                <a:latin typeface="Century Gothic" panose="020B0502020202020204" pitchFamily="34" charset="0"/>
                <a:ea typeface="+mj-ea"/>
                <a:cs typeface="+mj-cs"/>
              </a:rPr>
              <a:t>Top 5 Tip Categories:</a:t>
            </a:r>
          </a:p>
          <a:p>
            <a:pPr>
              <a:defRPr/>
            </a:pPr>
            <a:endParaRPr lang="en-US" sz="750" b="1" dirty="0">
              <a:solidFill>
                <a:schemeClr val="accent5"/>
              </a:solidFill>
              <a:latin typeface="Century Gothic" panose="020B0502020202020204" pitchFamily="34" charset="0"/>
              <a:ea typeface="+mj-ea"/>
              <a:cs typeface="+mj-cs"/>
            </a:endParaRPr>
          </a:p>
          <a:p>
            <a:pPr marL="692944" indent="-376238">
              <a:buFont typeface="+mj-lt"/>
              <a:buAutoNum type="arabicPeriod"/>
              <a:defRPr/>
            </a:pPr>
            <a:r>
              <a:rPr lang="en-US" sz="1575" dirty="0">
                <a:solidFill>
                  <a:schemeClr val="tx2"/>
                </a:solidFill>
                <a:latin typeface="Century Gothic" panose="020B0502020202020204" pitchFamily="34" charset="0"/>
                <a:ea typeface="+mj-ea"/>
                <a:cs typeface="+mj-cs"/>
              </a:rPr>
              <a:t>Suicide (1,579)</a:t>
            </a:r>
          </a:p>
          <a:p>
            <a:pPr marL="692944" indent="-376238">
              <a:buFont typeface="+mj-lt"/>
              <a:buAutoNum type="arabicPeriod"/>
              <a:defRPr/>
            </a:pPr>
            <a:r>
              <a:rPr lang="en-US" sz="1575" dirty="0">
                <a:solidFill>
                  <a:schemeClr val="tx2"/>
                </a:solidFill>
                <a:latin typeface="Century Gothic" panose="020B0502020202020204" pitchFamily="34" charset="0"/>
                <a:ea typeface="+mj-ea"/>
                <a:cs typeface="+mj-cs"/>
              </a:rPr>
              <a:t>Bullying (994)</a:t>
            </a:r>
          </a:p>
          <a:p>
            <a:pPr marL="692944" indent="-376238">
              <a:buFont typeface="+mj-lt"/>
              <a:buAutoNum type="arabicPeriod"/>
              <a:defRPr/>
            </a:pPr>
            <a:r>
              <a:rPr lang="en-US" sz="1575" dirty="0">
                <a:solidFill>
                  <a:schemeClr val="tx2"/>
                </a:solidFill>
                <a:latin typeface="Century Gothic" panose="020B0502020202020204" pitchFamily="34" charset="0"/>
                <a:ea typeface="+mj-ea"/>
                <a:cs typeface="+mj-cs"/>
              </a:rPr>
              <a:t>School threats/violence (801)</a:t>
            </a:r>
          </a:p>
          <a:p>
            <a:pPr marL="692944" indent="-376238">
              <a:buFont typeface="+mj-lt"/>
              <a:buAutoNum type="arabicPeriod"/>
              <a:defRPr/>
            </a:pPr>
            <a:r>
              <a:rPr lang="en-US" sz="1575" dirty="0">
                <a:solidFill>
                  <a:schemeClr val="tx2"/>
                </a:solidFill>
                <a:latin typeface="Century Gothic" panose="020B0502020202020204" pitchFamily="34" charset="0"/>
                <a:ea typeface="+mj-ea"/>
                <a:cs typeface="+mj-cs"/>
              </a:rPr>
              <a:t>Crisis  (704)</a:t>
            </a:r>
          </a:p>
          <a:p>
            <a:pPr marL="692944" indent="-376238">
              <a:buFont typeface="+mj-lt"/>
              <a:buAutoNum type="arabicPeriod"/>
              <a:defRPr/>
            </a:pPr>
            <a:r>
              <a:rPr lang="en-US" sz="1575" dirty="0">
                <a:solidFill>
                  <a:schemeClr val="tx2"/>
                </a:solidFill>
                <a:latin typeface="Century Gothic" panose="020B0502020202020204" pitchFamily="34" charset="0"/>
                <a:ea typeface="+mj-ea"/>
                <a:cs typeface="+mj-cs"/>
              </a:rPr>
              <a:t>Mental health (490)</a:t>
            </a:r>
          </a:p>
        </p:txBody>
      </p:sp>
    </p:spTree>
    <p:extLst>
      <p:ext uri="{BB962C8B-B14F-4D97-AF65-F5344CB8AC3E}">
        <p14:creationId xmlns:p14="http://schemas.microsoft.com/office/powerpoint/2010/main" val="111700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143250</TotalTime>
  <Words>1781</Words>
  <Application>Microsoft Office PowerPoint</Application>
  <PresentationFormat>On-screen Show (4:3)</PresentationFormat>
  <Paragraphs>211</Paragraphs>
  <Slides>26</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Calisto MT</vt:lpstr>
      <vt:lpstr>Century Gothic</vt:lpstr>
      <vt:lpstr>Corbel</vt:lpstr>
      <vt:lpstr>Linotype Univers</vt:lpstr>
      <vt:lpstr>Depth</vt:lpstr>
      <vt:lpstr>Utah Youth Mental Health   &amp; Firearm Safe Storage Legislation  Utah State Legislature 2012-2024</vt:lpstr>
      <vt:lpstr>PowerPoint Presentation</vt:lpstr>
      <vt:lpstr>PowerPoint Presentation</vt:lpstr>
      <vt:lpstr>PowerPoint Presentation</vt:lpstr>
      <vt:lpstr>PowerPoint Presentation</vt:lpstr>
      <vt:lpstr>PowerPoint Presentation</vt:lpstr>
      <vt:lpstr>PowerPoint Presentation</vt:lpstr>
      <vt:lpstr>Saying Something Could Save Someone</vt:lpstr>
      <vt:lpstr>SafeUT by the Numbers July 1, 2021 – June 30, 2022</vt:lpstr>
      <vt:lpstr>Threats &amp; Potential Acts of Violence Reported in FY22</vt:lpstr>
      <vt:lpstr>US Secret Service report: “Averting Targeted School Violence” </vt:lpstr>
      <vt:lpstr>US Secret Service report: “Averting Targeted School Violence” </vt:lpstr>
      <vt:lpstr>PowerPoint Presentation</vt:lpstr>
      <vt:lpstr>Most school shooters get guns from home – and more weapons are there since the pandemic  The number of firearms in households with teenagers has increased since the onset of COVID-19 December 2, 2021 6:00 PM Author|Patrick Carter, M.D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Suicide Prevention Policy in Utah: 2021 </vt:lpstr>
      <vt:lpstr>PowerPoint Presentation</vt:lpstr>
      <vt:lpstr>PowerPoint Presentation</vt:lpstr>
      <vt:lpstr>Questions?</vt:lpstr>
    </vt:vector>
  </TitlesOfParts>
  <Company>State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Policy in Utah</dc:title>
  <dc:creator>Kimberly Myers</dc:creator>
  <cp:lastModifiedBy>STEVEN ELIASON</cp:lastModifiedBy>
  <cp:revision>389</cp:revision>
  <cp:lastPrinted>2021-03-30T23:46:00Z</cp:lastPrinted>
  <dcterms:created xsi:type="dcterms:W3CDTF">2016-04-01T14:00:42Z</dcterms:created>
  <dcterms:modified xsi:type="dcterms:W3CDTF">2024-10-09T20:55:51Z</dcterms:modified>
</cp:coreProperties>
</file>